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5611" r:id="rId1"/>
  </p:sldMasterIdLst>
  <p:notesMasterIdLst>
    <p:notesMasterId r:id="rId32"/>
  </p:notesMasterIdLst>
  <p:handoutMasterIdLst>
    <p:handoutMasterId r:id="rId33"/>
  </p:handoutMasterIdLst>
  <p:sldIdLst>
    <p:sldId id="345" r:id="rId2"/>
    <p:sldId id="335" r:id="rId3"/>
    <p:sldId id="317" r:id="rId4"/>
    <p:sldId id="334" r:id="rId5"/>
    <p:sldId id="316" r:id="rId6"/>
    <p:sldId id="258" r:id="rId7"/>
    <p:sldId id="261" r:id="rId8"/>
    <p:sldId id="262" r:id="rId9"/>
    <p:sldId id="309" r:id="rId10"/>
    <p:sldId id="305" r:id="rId11"/>
    <p:sldId id="346" r:id="rId12"/>
    <p:sldId id="315" r:id="rId13"/>
    <p:sldId id="340" r:id="rId14"/>
    <p:sldId id="318" r:id="rId15"/>
    <p:sldId id="319" r:id="rId16"/>
    <p:sldId id="320" r:id="rId17"/>
    <p:sldId id="321" r:id="rId18"/>
    <p:sldId id="342" r:id="rId19"/>
    <p:sldId id="322" r:id="rId20"/>
    <p:sldId id="323" r:id="rId21"/>
    <p:sldId id="344" r:id="rId22"/>
    <p:sldId id="324" r:id="rId23"/>
    <p:sldId id="325" r:id="rId24"/>
    <p:sldId id="327" r:id="rId25"/>
    <p:sldId id="328" r:id="rId26"/>
    <p:sldId id="329" r:id="rId27"/>
    <p:sldId id="330" r:id="rId28"/>
    <p:sldId id="331" r:id="rId29"/>
    <p:sldId id="332" r:id="rId30"/>
    <p:sldId id="333" r:id="rId31"/>
  </p:sldIdLst>
  <p:sldSz cx="12192000" cy="6858000"/>
  <p:notesSz cx="6858000" cy="9926638"/>
  <p:defaultTextStyle>
    <a:defPPr>
      <a:defRPr lang="da-DK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sektion" id="{71A51A96-E7C7-4BE1-9ED3-7687C5E71743}">
          <p14:sldIdLst>
            <p14:sldId id="345"/>
            <p14:sldId id="335"/>
            <p14:sldId id="317"/>
            <p14:sldId id="334"/>
            <p14:sldId id="316"/>
            <p14:sldId id="258"/>
            <p14:sldId id="261"/>
            <p14:sldId id="262"/>
            <p14:sldId id="309"/>
            <p14:sldId id="305"/>
            <p14:sldId id="346"/>
            <p14:sldId id="315"/>
            <p14:sldId id="340"/>
            <p14:sldId id="318"/>
            <p14:sldId id="319"/>
            <p14:sldId id="320"/>
            <p14:sldId id="321"/>
            <p14:sldId id="342"/>
            <p14:sldId id="322"/>
            <p14:sldId id="323"/>
            <p14:sldId id="344"/>
            <p14:sldId id="324"/>
            <p14:sldId id="325"/>
            <p14:sldId id="327"/>
            <p14:sldId id="328"/>
            <p14:sldId id="329"/>
            <p14:sldId id="330"/>
            <p14:sldId id="331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Ørding-Thomsen" initials="PØ" lastIdx="2" clrIdx="0">
    <p:extLst>
      <p:ext uri="{19B8F6BF-5375-455C-9EA6-DF929625EA0E}">
        <p15:presenceInfo xmlns:p15="http://schemas.microsoft.com/office/powerpoint/2012/main" userId="S-1-5-21-687288342-434004956-310601177-83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DDB"/>
    <a:srgbClr val="00B8F2"/>
    <a:srgbClr val="953A8C"/>
    <a:srgbClr val="543E77"/>
    <a:srgbClr val="898989"/>
    <a:srgbClr val="C3E8FB"/>
    <a:srgbClr val="C1BBDF"/>
    <a:srgbClr val="E52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77778" autoAdjust="0"/>
  </p:normalViewPr>
  <p:slideViewPr>
    <p:cSldViewPr snapToObjects="1">
      <p:cViewPr varScale="1">
        <p:scale>
          <a:sx n="67" d="100"/>
          <a:sy n="67" d="100"/>
        </p:scale>
        <p:origin x="1066" y="8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246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29750"/>
            <a:ext cx="2971800" cy="49530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20D390-0A28-46A7-A12D-11CC71AEBEF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36564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4877"/>
            <a:ext cx="5486400" cy="4467225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29750"/>
            <a:ext cx="2971800" cy="49530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F964C7-E4A9-4163-B515-8938DF4762B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2097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56656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10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15412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11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08923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12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90698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13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99823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14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54814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15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2551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16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66273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8210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18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05789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19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0346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35004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20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39884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21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64836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22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2767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23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84451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24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67229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25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85798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26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35786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27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83302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28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17685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29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4729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83122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30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9788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72284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3222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02687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2662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75341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964C7-E4A9-4163-B515-8938DF4762BB}" type="slidenum">
              <a:rPr lang="da-DK" altLang="da-DK" smtClean="0"/>
              <a:pPr>
                <a:defRPr/>
              </a:pPr>
              <a:t>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4276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2449513" y="258763"/>
            <a:ext cx="9767887" cy="37163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defTabSz="685800">
              <a:defRPr/>
            </a:pPr>
            <a:endParaRPr lang="da-DK" sz="5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9" name="Billed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5913" y="5835650"/>
            <a:ext cx="17129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billede 2"/>
          <p:cNvSpPr>
            <a:spLocks noGrp="1"/>
          </p:cNvSpPr>
          <p:nvPr>
            <p:ph type="pic" sz="quarter" idx="12"/>
          </p:nvPr>
        </p:nvSpPr>
        <p:spPr>
          <a:xfrm>
            <a:off x="0" y="259200"/>
            <a:ext cx="2448000" cy="3714750"/>
          </a:xfrm>
          <a:noFill/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2400" y="507600"/>
            <a:ext cx="8704800" cy="32076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005138" y="4076700"/>
            <a:ext cx="7194550" cy="23766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00" y="1448"/>
            <a:ext cx="8622963" cy="259200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 bwMode="auto">
          <a:xfrm>
            <a:off x="4276800" y="1448"/>
            <a:ext cx="7940600" cy="259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med billede, spalte og fire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Lige forbindelse 11"/>
          <p:cNvCxnSpPr/>
          <p:nvPr userDrawn="1"/>
        </p:nvCxnSpPr>
        <p:spPr bwMode="auto">
          <a:xfrm flipH="1">
            <a:off x="9745663" y="1814513"/>
            <a:ext cx="0" cy="5043487"/>
          </a:xfrm>
          <a:prstGeom prst="line">
            <a:avLst/>
          </a:prstGeom>
          <a:ln>
            <a:solidFill>
              <a:srgbClr val="000000">
                <a:alpha val="50196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9741600" y="0"/>
            <a:ext cx="2451600" cy="1684800"/>
          </a:xfrm>
          <a:noFill/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7"/>
          </p:nvPr>
        </p:nvSpPr>
        <p:spPr>
          <a:xfrm>
            <a:off x="9840914" y="2133602"/>
            <a:ext cx="2232025" cy="3527425"/>
          </a:xfrm>
        </p:spPr>
        <p:txBody>
          <a:bodyPr/>
          <a:lstStyle>
            <a:lvl1pPr marL="196454" marR="0" indent="-19645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8FADDB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1pPr>
            <a:lvl2pPr marL="376238" marR="0" indent="-17859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192B6D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2pPr>
            <a:lvl3pPr marL="520304" marR="0" indent="-142875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C1BBDF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3pPr>
            <a:lvl4pPr marL="679847" marR="0" indent="-15835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953A8C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4pPr>
            <a:lvl5pPr marL="837010" marR="0" indent="-15121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C3E8FB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dirty="0"/>
          </a:p>
        </p:txBody>
      </p:sp>
      <p:sp>
        <p:nvSpPr>
          <p:cNvPr id="14" name="Pladsholder til dato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D12F-1B30-406F-B878-223D689B6AC7}" type="datetime2">
              <a:rPr lang="da-DK"/>
              <a:pPr>
                <a:defRPr/>
              </a:pPr>
              <a:t>12. september 2017</a:t>
            </a:fld>
            <a:endParaRPr lang="da-DK" dirty="0"/>
          </a:p>
        </p:txBody>
      </p:sp>
      <p:sp>
        <p:nvSpPr>
          <p:cNvPr id="16" name="Pladsholder til slidenumm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E793-EF5C-4A0C-95D4-7EBA1D83E7F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7" name="Rektangel 16"/>
          <p:cNvSpPr/>
          <p:nvPr userDrawn="1"/>
        </p:nvSpPr>
        <p:spPr bwMode="auto">
          <a:xfrm>
            <a:off x="9740900" y="1684338"/>
            <a:ext cx="2451100" cy="13017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defTabSz="685800">
              <a:defRPr/>
            </a:pPr>
            <a:endParaRPr lang="da-DK" sz="5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4" name="Pladsholder til indhold 2"/>
          <p:cNvSpPr>
            <a:spLocks noGrp="1"/>
          </p:cNvSpPr>
          <p:nvPr>
            <p:ph idx="1"/>
          </p:nvPr>
        </p:nvSpPr>
        <p:spPr>
          <a:xfrm>
            <a:off x="684213" y="2121843"/>
            <a:ext cx="4391521" cy="18810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5" name="Pladsholder til indhold 8"/>
          <p:cNvSpPr>
            <a:spLocks noGrp="1"/>
          </p:cNvSpPr>
          <p:nvPr>
            <p:ph sz="quarter" idx="14"/>
          </p:nvPr>
        </p:nvSpPr>
        <p:spPr>
          <a:xfrm>
            <a:off x="5231904" y="2124075"/>
            <a:ext cx="4380410" cy="1880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6" name="Pladsholder til indhold 2"/>
          <p:cNvSpPr>
            <a:spLocks noGrp="1"/>
          </p:cNvSpPr>
          <p:nvPr>
            <p:ph idx="21"/>
          </p:nvPr>
        </p:nvSpPr>
        <p:spPr>
          <a:xfrm>
            <a:off x="684213" y="4155307"/>
            <a:ext cx="4391521" cy="18810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7" name="Pladsholder til indhold 8"/>
          <p:cNvSpPr>
            <a:spLocks noGrp="1"/>
          </p:cNvSpPr>
          <p:nvPr>
            <p:ph sz="quarter" idx="22"/>
          </p:nvPr>
        </p:nvSpPr>
        <p:spPr>
          <a:xfrm>
            <a:off x="5231904" y="4157539"/>
            <a:ext cx="4380410" cy="1880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053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Y_Slide med blå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5913" y="5835650"/>
            <a:ext cx="17129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0" y="259200"/>
            <a:ext cx="2448000" cy="659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1" name="Pladsholder til indhold 4"/>
          <p:cNvSpPr>
            <a:spLocks noGrp="1"/>
          </p:cNvSpPr>
          <p:nvPr>
            <p:ph sz="quarter" idx="17"/>
          </p:nvPr>
        </p:nvSpPr>
        <p:spPr>
          <a:xfrm>
            <a:off x="3002400" y="2124074"/>
            <a:ext cx="8710175" cy="3609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002399" y="577850"/>
            <a:ext cx="8710176" cy="13382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47163" y="6424613"/>
            <a:ext cx="576262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DE10-7F73-4408-AAA6-E92E9C19B5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00" y="1448"/>
            <a:ext cx="8622963" cy="259200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 bwMode="auto">
          <a:xfrm>
            <a:off x="4276800" y="1448"/>
            <a:ext cx="7940600" cy="259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2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Indhold med højre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9840914" y="577850"/>
            <a:ext cx="2232025" cy="5083177"/>
          </a:xfrm>
        </p:spPr>
        <p:txBody>
          <a:bodyPr/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ADDB"/>
              </a:buClr>
              <a:buSzPct val="85000"/>
              <a:buFont typeface="Wingdings 3" panose="05040102010807070707" pitchFamily="18" charset="2"/>
              <a:buNone/>
              <a:tabLst/>
              <a:defRPr sz="1400"/>
            </a:lvl1pPr>
            <a:lvl2pPr marL="376238" marR="0" indent="-17859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192B6D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2pPr>
            <a:lvl3pPr marL="520304" marR="0" indent="-142875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C1BBDF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3pPr>
            <a:lvl4pPr marL="679847" marR="0" indent="-15835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953A8C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4pPr>
            <a:lvl5pPr marL="837010" marR="0" indent="-15121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C3E8FB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5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1" name="Pladsholder til slide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D0E22-DD2C-404D-B2D9-EB1A6858EF8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2" name="Pladsholder til dato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B25AE-5BCE-4944-A0F9-BC7F6EECBE83}" type="datetime2">
              <a:rPr lang="da-DK"/>
              <a:pPr>
                <a:defRPr/>
              </a:pPr>
              <a:t>12. september 2017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9"/>
          </p:nvPr>
        </p:nvSpPr>
        <p:spPr>
          <a:xfrm>
            <a:off x="684213" y="2124074"/>
            <a:ext cx="8920162" cy="4113237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01477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- Stort billede og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2400" y="635794"/>
            <a:ext cx="2230539" cy="1338263"/>
          </a:xfrm>
        </p:spPr>
        <p:txBody>
          <a:bodyPr/>
          <a:lstStyle>
            <a:lvl1pPr>
              <a:defRPr sz="22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9840914" y="2133602"/>
            <a:ext cx="2232025" cy="3527425"/>
          </a:xfrm>
        </p:spPr>
        <p:txBody>
          <a:bodyPr/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ADDB"/>
              </a:buClr>
              <a:buSzPct val="85000"/>
              <a:buFont typeface="Wingdings 3" panose="05040102010807070707" pitchFamily="18" charset="2"/>
              <a:buNone/>
              <a:tabLst/>
              <a:defRPr sz="1400"/>
            </a:lvl1pPr>
            <a:lvl2pPr marL="376238" marR="0" indent="-17859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92B6D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2pPr>
            <a:lvl3pPr marL="520304" marR="0" indent="-142875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1BBDF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3pPr>
            <a:lvl4pPr marL="679847" marR="0" indent="-15835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53A8C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4pPr>
            <a:lvl5pPr marL="837010" marR="0" indent="-15121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3E8FB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5"/>
          </p:nvPr>
        </p:nvSpPr>
        <p:spPr>
          <a:xfrm>
            <a:off x="-1" y="260350"/>
            <a:ext cx="9694800" cy="66024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877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- Helt billede og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5"/>
          </p:nvPr>
        </p:nvSpPr>
        <p:spPr>
          <a:xfrm>
            <a:off x="0" y="259200"/>
            <a:ext cx="12192000" cy="6602400"/>
          </a:xfrm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2400" y="635794"/>
            <a:ext cx="2230539" cy="1338263"/>
          </a:xfrm>
        </p:spPr>
        <p:txBody>
          <a:bodyPr/>
          <a:lstStyle>
            <a:lvl1pPr>
              <a:defRPr sz="22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9840914" y="2133602"/>
            <a:ext cx="2232025" cy="3527425"/>
          </a:xfrm>
        </p:spPr>
        <p:txBody>
          <a:bodyPr/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ADDB"/>
              </a:buClr>
              <a:buSzPct val="85000"/>
              <a:buFont typeface="Wingdings 3" panose="05040102010807070707" pitchFamily="18" charset="2"/>
              <a:buNone/>
              <a:tabLst/>
              <a:defRPr sz="1400"/>
            </a:lvl1pPr>
            <a:lvl2pPr marL="376238" marR="0" indent="-17859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92B6D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2pPr>
            <a:lvl3pPr marL="520304" marR="0" indent="-142875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1BBDF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3pPr>
            <a:lvl4pPr marL="679847" marR="0" indent="-15835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53A8C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4pPr>
            <a:lvl5pPr marL="837010" marR="0" indent="-15121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3E8FB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89659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- Helt billede og spalte i venstr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5"/>
          </p:nvPr>
        </p:nvSpPr>
        <p:spPr>
          <a:xfrm>
            <a:off x="0" y="259200"/>
            <a:ext cx="12192000" cy="6602400"/>
          </a:xfrm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198" y="635794"/>
            <a:ext cx="2230539" cy="1338263"/>
          </a:xfrm>
        </p:spPr>
        <p:txBody>
          <a:bodyPr/>
          <a:lstStyle>
            <a:lvl1pPr>
              <a:defRPr sz="22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249712" y="2133602"/>
            <a:ext cx="2232025" cy="3527425"/>
          </a:xfrm>
        </p:spPr>
        <p:txBody>
          <a:bodyPr/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ADDB"/>
              </a:buClr>
              <a:buSzPct val="85000"/>
              <a:buFont typeface="Wingdings 3" panose="05040102010807070707" pitchFamily="18" charset="2"/>
              <a:buNone/>
              <a:tabLst/>
              <a:defRPr sz="1400"/>
            </a:lvl1pPr>
            <a:lvl2pPr marL="376238" marR="0" indent="-17859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92B6D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2pPr>
            <a:lvl3pPr marL="520304" marR="0" indent="-142875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1BBDF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3pPr>
            <a:lvl4pPr marL="679847" marR="0" indent="-15835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53A8C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4pPr>
            <a:lvl5pPr marL="837010" marR="0" indent="-15121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3E8FB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81670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Billede og spalte i venstr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5"/>
          </p:nvPr>
        </p:nvSpPr>
        <p:spPr>
          <a:xfrm>
            <a:off x="2711624" y="259200"/>
            <a:ext cx="9480376" cy="6602400"/>
          </a:xfrm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198" y="635794"/>
            <a:ext cx="2230539" cy="1338263"/>
          </a:xfrm>
        </p:spPr>
        <p:txBody>
          <a:bodyPr/>
          <a:lstStyle>
            <a:lvl1pPr>
              <a:defRPr sz="22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249712" y="2133602"/>
            <a:ext cx="2232025" cy="3527425"/>
          </a:xfrm>
        </p:spPr>
        <p:txBody>
          <a:bodyPr/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ADDB"/>
              </a:buClr>
              <a:buSzPct val="85000"/>
              <a:buFont typeface="Wingdings 3" panose="05040102010807070707" pitchFamily="18" charset="2"/>
              <a:buNone/>
              <a:tabLst/>
              <a:defRPr sz="1400"/>
            </a:lvl1pPr>
            <a:lvl2pPr marL="376238" marR="0" indent="-17859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92B6D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2pPr>
            <a:lvl3pPr marL="520304" marR="0" indent="-142875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1BBDF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3pPr>
            <a:lvl4pPr marL="679847" marR="0" indent="-15835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53A8C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4pPr>
            <a:lvl5pPr marL="837010" marR="0" indent="-15121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3E8FB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58787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X - Helt billede og bred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5"/>
          </p:nvPr>
        </p:nvSpPr>
        <p:spPr>
          <a:xfrm>
            <a:off x="0" y="259200"/>
            <a:ext cx="12192000" cy="6602400"/>
          </a:xfrm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3832" y="635794"/>
            <a:ext cx="7489107" cy="1338263"/>
          </a:xfrm>
        </p:spPr>
        <p:txBody>
          <a:bodyPr/>
          <a:lstStyle>
            <a:lvl1pPr>
              <a:defRPr sz="40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583832" y="2133602"/>
            <a:ext cx="7489107" cy="3527425"/>
          </a:xfrm>
        </p:spPr>
        <p:txBody>
          <a:bodyPr/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ADDB"/>
              </a:buClr>
              <a:buSzPct val="85000"/>
              <a:buFont typeface="Wingdings 3" panose="05040102010807070707" pitchFamily="18" charset="2"/>
              <a:buNone/>
              <a:tabLst/>
              <a:defRPr sz="2800"/>
            </a:lvl1pPr>
            <a:lvl2pPr marL="376238" marR="0" indent="-17859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92B6D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2pPr>
            <a:lvl3pPr marL="520304" marR="0" indent="-142875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1BBDF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3pPr>
            <a:lvl4pPr marL="679847" marR="0" indent="-15835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53A8C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4pPr>
            <a:lvl5pPr marL="837010" marR="0" indent="-15121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3E8FB"/>
              </a:buClr>
              <a:buSzPct val="85000"/>
              <a:buFont typeface="Wingdings 3" panose="05040102010807070707" pitchFamily="18" charset="2"/>
              <a:buChar char=""/>
              <a:tabLst/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767096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Å IKKE BRUGES - layout med billede i venstre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2711624" cy="259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7"/>
          </p:nvPr>
        </p:nvSpPr>
        <p:spPr>
          <a:xfrm>
            <a:off x="3002400" y="2124074"/>
            <a:ext cx="8710175" cy="3609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2"/>
          </p:nvPr>
        </p:nvSpPr>
        <p:spPr>
          <a:xfrm>
            <a:off x="0" y="259200"/>
            <a:ext cx="2451600" cy="659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2399" y="577850"/>
            <a:ext cx="8710176" cy="13382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00" y="1448"/>
            <a:ext cx="8622963" cy="2592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4276800" y="1448"/>
            <a:ext cx="7940600" cy="259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6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258763"/>
            <a:ext cx="2448000" cy="37163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defTabSz="685800">
              <a:defRPr/>
            </a:pPr>
            <a:endParaRPr lang="da-DK" sz="5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9" name="Billed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5913" y="5835650"/>
            <a:ext cx="17129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billede 2"/>
          <p:cNvSpPr>
            <a:spLocks noGrp="1"/>
          </p:cNvSpPr>
          <p:nvPr>
            <p:ph type="pic" sz="quarter" idx="12"/>
          </p:nvPr>
        </p:nvSpPr>
        <p:spPr>
          <a:xfrm>
            <a:off x="2448000" y="259200"/>
            <a:ext cx="9736137" cy="3714750"/>
          </a:xfrm>
          <a:noFill/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04651" y="4077072"/>
            <a:ext cx="8928100" cy="576139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005138" y="4868862"/>
            <a:ext cx="7051675" cy="1728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00" y="1448"/>
            <a:ext cx="8622963" cy="259200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 bwMode="auto">
          <a:xfrm>
            <a:off x="4276800" y="1448"/>
            <a:ext cx="7940600" cy="259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8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ud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4212" y="577850"/>
            <a:ext cx="11028411" cy="13382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DE10-7F73-4408-AAA6-E92E9C19B5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ladsholder til dato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E4AED-FA18-4E00-A104-22EA78422438}" type="datetime2">
              <a:rPr lang="da-DK"/>
              <a:pPr>
                <a:defRPr/>
              </a:pPr>
              <a:t>12. september 2017</a:t>
            </a:fld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7"/>
          </p:nvPr>
        </p:nvSpPr>
        <p:spPr>
          <a:xfrm>
            <a:off x="684213" y="2124074"/>
            <a:ext cx="11028362" cy="360918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739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9741600" y="0"/>
            <a:ext cx="2451600" cy="1684800"/>
          </a:xfrm>
          <a:noFill/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defRPr/>
            </a:lvl1pPr>
            <a:lvl2pPr marL="576000" indent="-288000">
              <a:defRPr/>
            </a:lvl2pPr>
            <a:lvl3pPr marL="864000" indent="-288000">
              <a:defRPr/>
            </a:lvl3pPr>
            <a:lvl4pPr marL="1152000" indent="-288000">
              <a:defRPr/>
            </a:lvl4pPr>
            <a:lvl5pPr marL="1440000" indent="-288000"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DE10-7F73-4408-AAA6-E92E9C19B5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ladsholder til dato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E4AED-FA18-4E00-A104-22EA78422438}" type="datetime2">
              <a:rPr lang="da-DK"/>
              <a:pPr>
                <a:defRPr/>
              </a:pPr>
              <a:t>12. september 2017</a:t>
            </a:fld>
            <a:endParaRPr lang="da-DK" dirty="0"/>
          </a:p>
        </p:txBody>
      </p:sp>
      <p:sp>
        <p:nvSpPr>
          <p:cNvPr id="9" name="Rektangel 8"/>
          <p:cNvSpPr/>
          <p:nvPr userDrawn="1"/>
        </p:nvSpPr>
        <p:spPr bwMode="auto">
          <a:xfrm>
            <a:off x="9740900" y="1684338"/>
            <a:ext cx="2451100" cy="13017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defTabSz="685800">
              <a:defRPr/>
            </a:pPr>
            <a:endParaRPr lang="da-DK" sz="5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0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med billede og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 userDrawn="1"/>
        </p:nvCxnSpPr>
        <p:spPr bwMode="auto">
          <a:xfrm flipH="1">
            <a:off x="9745663" y="1814513"/>
            <a:ext cx="0" cy="5043487"/>
          </a:xfrm>
          <a:prstGeom prst="line">
            <a:avLst/>
          </a:prstGeom>
          <a:ln>
            <a:solidFill>
              <a:srgbClr val="000000">
                <a:alpha val="50196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9840914" y="2133602"/>
            <a:ext cx="2232025" cy="3527425"/>
          </a:xfrm>
        </p:spPr>
        <p:txBody>
          <a:bodyPr/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ADDB"/>
              </a:buClr>
              <a:buSzPct val="85000"/>
              <a:buFont typeface="Wingdings 3" panose="05040102010807070707" pitchFamily="18" charset="2"/>
              <a:buNone/>
              <a:tabLst/>
              <a:defRPr sz="1400"/>
            </a:lvl1pPr>
            <a:lvl2pPr marL="376238" marR="0" indent="-17859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92B6D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2pPr>
            <a:lvl3pPr marL="520304" marR="0" indent="-142875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1BBDF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3pPr>
            <a:lvl4pPr marL="679847" marR="0" indent="-15835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53A8C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4pPr>
            <a:lvl5pPr marL="837010" marR="0" indent="-15121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3E8FB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5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5"/>
          </p:nvPr>
        </p:nvSpPr>
        <p:spPr>
          <a:xfrm>
            <a:off x="9740901" y="0"/>
            <a:ext cx="2451100" cy="1684800"/>
          </a:xfrm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1" name="Pladsholder til slide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D0E22-DD2C-404D-B2D9-EB1A6858EF8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2" name="Pladsholder til dato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B25AE-5BCE-4944-A0F9-BC7F6EECBE83}" type="datetime2">
              <a:rPr lang="da-DK"/>
              <a:pPr>
                <a:defRPr/>
              </a:pPr>
              <a:t>12. september 2017</a:t>
            </a:fld>
            <a:endParaRPr lang="da-DK" dirty="0"/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9740900" y="1684338"/>
            <a:ext cx="2451100" cy="13017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defTabSz="685800">
              <a:defRPr/>
            </a:pPr>
            <a:endParaRPr lang="da-DK" sz="5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9"/>
          </p:nvPr>
        </p:nvSpPr>
        <p:spPr>
          <a:xfrm>
            <a:off x="684213" y="2124074"/>
            <a:ext cx="8920162" cy="4113237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909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med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sz="quarter" idx="12"/>
          </p:nvPr>
        </p:nvSpPr>
        <p:spPr>
          <a:xfrm>
            <a:off x="2448000" y="259200"/>
            <a:ext cx="9764712" cy="2880000"/>
          </a:xfrm>
          <a:noFill/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pic>
        <p:nvPicPr>
          <p:cNvPr id="9" name="Billed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5913" y="5835650"/>
            <a:ext cx="17129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2400" y="507600"/>
            <a:ext cx="8854240" cy="256136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002400" y="3316210"/>
            <a:ext cx="7824736" cy="3137126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800"/>
            </a:lvl1pPr>
            <a:lvl2pPr>
              <a:spcAft>
                <a:spcPts val="1000"/>
              </a:spcAft>
              <a:defRPr sz="2400"/>
            </a:lvl2pPr>
            <a:lvl3pPr>
              <a:spcAft>
                <a:spcPts val="1000"/>
              </a:spcAft>
              <a:defRPr sz="2000"/>
            </a:lvl3pPr>
            <a:lvl4pPr>
              <a:spcAft>
                <a:spcPts val="1000"/>
              </a:spcAft>
              <a:defRPr sz="1800"/>
            </a:lvl4pPr>
            <a:lvl5pPr>
              <a:spcAft>
                <a:spcPts val="1000"/>
              </a:spcAft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0" y="259200"/>
            <a:ext cx="2448000" cy="28800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00" y="1448"/>
            <a:ext cx="8622963" cy="259200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 bwMode="auto">
          <a:xfrm>
            <a:off x="4276800" y="1448"/>
            <a:ext cx="7940600" cy="259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2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med billede og 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9741600" y="0"/>
            <a:ext cx="2451600" cy="1684800"/>
          </a:xfrm>
          <a:noFill/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2646-08F3-4DD8-8108-BF8CFF4412C6}" type="datetime2">
              <a:rPr lang="da-DK"/>
              <a:pPr>
                <a:defRPr/>
              </a:pPr>
              <a:t>12. september 2017</a:t>
            </a:fld>
            <a:endParaRPr lang="da-DK" dirty="0"/>
          </a:p>
        </p:txBody>
      </p:sp>
      <p:sp>
        <p:nvSpPr>
          <p:cNvPr id="12" name="Pladsholder til slidenumm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4DFB8-D29F-48EC-B6E3-168F379900F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9740900" y="1684338"/>
            <a:ext cx="2451100" cy="13017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defTabSz="685800">
              <a:defRPr/>
            </a:pPr>
            <a:endParaRPr lang="da-DK" sz="5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" name="Pladsholder til indhold 2"/>
          <p:cNvSpPr>
            <a:spLocks noGrp="1"/>
          </p:cNvSpPr>
          <p:nvPr>
            <p:ph idx="1"/>
          </p:nvPr>
        </p:nvSpPr>
        <p:spPr>
          <a:xfrm>
            <a:off x="684213" y="2121842"/>
            <a:ext cx="4391521" cy="3916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Pladsholder til indhold 8"/>
          <p:cNvSpPr>
            <a:spLocks noGrp="1"/>
          </p:cNvSpPr>
          <p:nvPr>
            <p:ph sz="quarter" idx="14"/>
          </p:nvPr>
        </p:nvSpPr>
        <p:spPr>
          <a:xfrm>
            <a:off x="5231904" y="2124075"/>
            <a:ext cx="4380410" cy="39144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910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med billede, spalte og 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/>
          <p:cNvCxnSpPr/>
          <p:nvPr userDrawn="1"/>
        </p:nvCxnSpPr>
        <p:spPr bwMode="auto">
          <a:xfrm flipH="1">
            <a:off x="9745663" y="1814513"/>
            <a:ext cx="0" cy="5043487"/>
          </a:xfrm>
          <a:prstGeom prst="line">
            <a:avLst/>
          </a:prstGeom>
          <a:ln>
            <a:solidFill>
              <a:srgbClr val="000000">
                <a:alpha val="50196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9741600" y="0"/>
            <a:ext cx="2451600" cy="1684800"/>
          </a:xfrm>
          <a:noFill/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7"/>
          </p:nvPr>
        </p:nvSpPr>
        <p:spPr>
          <a:xfrm>
            <a:off x="9840914" y="2133602"/>
            <a:ext cx="2232025" cy="3527425"/>
          </a:xfrm>
        </p:spPr>
        <p:txBody>
          <a:bodyPr/>
          <a:lstStyle>
            <a:lvl1pPr marL="196454" marR="0" indent="-19645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8FADDB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1pPr>
            <a:lvl2pPr marL="376238" marR="0" indent="-17859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192B6D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2pPr>
            <a:lvl3pPr marL="520304" marR="0" indent="-142875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C1BBDF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3pPr>
            <a:lvl4pPr marL="679847" marR="0" indent="-158354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953A8C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4pPr>
            <a:lvl5pPr marL="837010" marR="0" indent="-15121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C3E8FB"/>
              </a:buClr>
              <a:buSzPct val="85000"/>
              <a:buFont typeface="Wingdings 3" panose="05040102010807070707" pitchFamily="18" charset="2"/>
              <a:buChar char=""/>
              <a:tabLst/>
              <a:defRPr sz="14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dirty="0"/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2646-08F3-4DD8-8108-BF8CFF4412C6}" type="datetime2">
              <a:rPr lang="da-DK"/>
              <a:pPr>
                <a:defRPr/>
              </a:pPr>
              <a:t>12. september 2017</a:t>
            </a:fld>
            <a:endParaRPr lang="da-DK" dirty="0"/>
          </a:p>
        </p:txBody>
      </p:sp>
      <p:sp>
        <p:nvSpPr>
          <p:cNvPr id="12" name="Pladsholder til slidenumm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4DFB8-D29F-48EC-B6E3-168F379900F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9740900" y="1684338"/>
            <a:ext cx="2451100" cy="13017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defTabSz="685800">
              <a:defRPr/>
            </a:pPr>
            <a:endParaRPr lang="da-DK" sz="5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5" name="Pladsholder til indhold 2"/>
          <p:cNvSpPr>
            <a:spLocks noGrp="1"/>
          </p:cNvSpPr>
          <p:nvPr>
            <p:ph idx="1"/>
          </p:nvPr>
        </p:nvSpPr>
        <p:spPr>
          <a:xfrm>
            <a:off x="684213" y="2121842"/>
            <a:ext cx="4391521" cy="3916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Pladsholder til indhold 8"/>
          <p:cNvSpPr>
            <a:spLocks noGrp="1"/>
          </p:cNvSpPr>
          <p:nvPr>
            <p:ph sz="quarter" idx="14"/>
          </p:nvPr>
        </p:nvSpPr>
        <p:spPr>
          <a:xfrm>
            <a:off x="5231904" y="2124075"/>
            <a:ext cx="4380410" cy="39144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878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med billede og fire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9741600" y="0"/>
            <a:ext cx="2451600" cy="1684800"/>
          </a:xfrm>
          <a:noFill/>
        </p:spPr>
        <p:txBody>
          <a:bodyPr/>
          <a:lstStyle/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4213" y="2121843"/>
            <a:ext cx="4391521" cy="18810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5231904" y="2124075"/>
            <a:ext cx="4380410" cy="1880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8F96-FF5C-4D86-8D1B-DFE97E12081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4" name="Pladsholder til dato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9AD2-6333-42CD-B6CB-C6C6D3B74EB9}" type="datetime2">
              <a:rPr lang="da-DK"/>
              <a:pPr>
                <a:defRPr/>
              </a:pPr>
              <a:t>12. september 2017</a:t>
            </a:fld>
            <a:endParaRPr lang="da-DK" dirty="0"/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9740900" y="1684338"/>
            <a:ext cx="2451100" cy="13017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defTabSz="685800">
              <a:defRPr/>
            </a:pPr>
            <a:endParaRPr lang="da-DK" sz="5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Pladsholder til indhold 2"/>
          <p:cNvSpPr>
            <a:spLocks noGrp="1"/>
          </p:cNvSpPr>
          <p:nvPr>
            <p:ph idx="20"/>
          </p:nvPr>
        </p:nvSpPr>
        <p:spPr>
          <a:xfrm>
            <a:off x="684213" y="4155307"/>
            <a:ext cx="4391521" cy="18810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Pladsholder til indhold 8"/>
          <p:cNvSpPr>
            <a:spLocks noGrp="1"/>
          </p:cNvSpPr>
          <p:nvPr>
            <p:ph sz="quarter" idx="21"/>
          </p:nvPr>
        </p:nvSpPr>
        <p:spPr>
          <a:xfrm>
            <a:off x="5231904" y="4157539"/>
            <a:ext cx="4380410" cy="1880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572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22963" cy="259200"/>
          </a:xfrm>
          <a:prstGeom prst="rect">
            <a:avLst/>
          </a:prstGeom>
        </p:spPr>
      </p:pic>
      <p:pic>
        <p:nvPicPr>
          <p:cNvPr id="1026" name="Billede 1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5913" y="5835650"/>
            <a:ext cx="17129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577850"/>
            <a:ext cx="89281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Klik for at redigere titeltypografi i masteren</a:t>
            </a:r>
            <a:endParaRPr lang="da-DK" altLang="da-DK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2124075"/>
            <a:ext cx="89201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teksttypografierne i masteren</a:t>
            </a:r>
          </a:p>
          <a:p>
            <a:pPr lvl="1"/>
            <a:r>
              <a:rPr lang="da-DK" altLang="da-DK" dirty="0"/>
              <a:t>Andet niveau</a:t>
            </a:r>
          </a:p>
          <a:p>
            <a:pPr lvl="2"/>
            <a:r>
              <a:rPr lang="da-DK" altLang="da-DK" dirty="0"/>
              <a:t>Tredje niveau</a:t>
            </a:r>
          </a:p>
          <a:p>
            <a:pPr lvl="3"/>
            <a:r>
              <a:rPr lang="da-DK" altLang="da-DK" dirty="0"/>
              <a:t>Fjerde niveau</a:t>
            </a:r>
          </a:p>
          <a:p>
            <a:pPr lvl="4"/>
            <a:r>
              <a:rPr lang="da-DK" altLang="da-DK" dirty="0"/>
              <a:t>Femte niveau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7163" y="6424613"/>
            <a:ext cx="576262" cy="1793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>
                <a:solidFill>
                  <a:srgbClr val="898989"/>
                </a:solidFill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fld id="{7E5C66CD-CAF0-4D7A-9FF2-EFEFD6D5430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1" name="Pladsholder til dato 1"/>
          <p:cNvSpPr>
            <a:spLocks noGrp="1"/>
          </p:cNvSpPr>
          <p:nvPr>
            <p:ph type="dt" sz="half" idx="2"/>
          </p:nvPr>
        </p:nvSpPr>
        <p:spPr>
          <a:xfrm>
            <a:off x="684213" y="6424613"/>
            <a:ext cx="2171700" cy="179387"/>
          </a:xfrm>
          <a:prstGeom prst="rect">
            <a:avLst/>
          </a:prstGeom>
        </p:spPr>
        <p:txBody>
          <a:bodyPr anchor="ctr" anchorCtr="0"/>
          <a:lstStyle>
            <a:lvl1pPr>
              <a:defRPr sz="1000" b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54D56F4B-245A-463E-9D29-7A3B52751B6B}" type="datetime2">
              <a:rPr lang="da-DK"/>
              <a:pPr>
                <a:defRPr/>
              </a:pPr>
              <a:t>12. september 2017</a:t>
            </a:fld>
            <a:endParaRPr lang="da-DK" dirty="0"/>
          </a:p>
        </p:txBody>
      </p:sp>
      <p:sp>
        <p:nvSpPr>
          <p:cNvPr id="3" name="Rektangel 2"/>
          <p:cNvSpPr/>
          <p:nvPr userDrawn="1"/>
        </p:nvSpPr>
        <p:spPr bwMode="auto">
          <a:xfrm>
            <a:off x="1828800" y="0"/>
            <a:ext cx="10364400" cy="259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7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2" r:id="rId1"/>
    <p:sldLayoutId id="2147485613" r:id="rId2"/>
    <p:sldLayoutId id="2147485614" r:id="rId3"/>
    <p:sldLayoutId id="2147485615" r:id="rId4"/>
    <p:sldLayoutId id="2147485616" r:id="rId5"/>
    <p:sldLayoutId id="2147485617" r:id="rId6"/>
    <p:sldLayoutId id="2147485618" r:id="rId7"/>
    <p:sldLayoutId id="2147485619" r:id="rId8"/>
    <p:sldLayoutId id="2147485620" r:id="rId9"/>
    <p:sldLayoutId id="2147485621" r:id="rId10"/>
    <p:sldLayoutId id="2147485622" r:id="rId11"/>
    <p:sldLayoutId id="2147485623" r:id="rId12"/>
    <p:sldLayoutId id="2147485624" r:id="rId13"/>
    <p:sldLayoutId id="2147485625" r:id="rId14"/>
    <p:sldLayoutId id="2147485626" r:id="rId15"/>
    <p:sldLayoutId id="2147485627" r:id="rId16"/>
    <p:sldLayoutId id="2147485628" r:id="rId17"/>
    <p:sldLayoutId id="2147485629" r:id="rId18"/>
  </p:sldLayoutIdLst>
  <p:hf sldNum="0" hdr="0" ft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342900" algn="l" defTabSz="342900" rtl="0" eaLnBrk="1" fontAlgn="base" hangingPunct="1">
        <a:lnSpc>
          <a:spcPts val="1575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685800" algn="l" defTabSz="342900" rtl="0" eaLnBrk="1" fontAlgn="base" hangingPunct="1">
        <a:lnSpc>
          <a:spcPts val="1575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028700" algn="l" defTabSz="342900" rtl="0" eaLnBrk="1" fontAlgn="base" hangingPunct="1">
        <a:lnSpc>
          <a:spcPts val="1575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371600" algn="l" defTabSz="342900" rtl="0" eaLnBrk="1" fontAlgn="base" hangingPunct="1">
        <a:lnSpc>
          <a:spcPts val="1575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288000" indent="-288000" algn="l" defTabSz="342900" rtl="0" eaLnBrk="1" fontAlgn="base" hangingPunct="1">
        <a:spcBef>
          <a:spcPct val="0"/>
        </a:spcBef>
        <a:spcAft>
          <a:spcPts val="450"/>
        </a:spcAft>
        <a:buClr>
          <a:srgbClr val="8FADDB"/>
        </a:buClr>
        <a:buSzPct val="85000"/>
        <a:buFont typeface="Wingdings 3" panose="05040102010807070707" pitchFamily="18" charset="2"/>
        <a:buChar char="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342900" rtl="0" eaLnBrk="1" fontAlgn="base" hangingPunct="1">
        <a:spcBef>
          <a:spcPct val="0"/>
        </a:spcBef>
        <a:spcAft>
          <a:spcPts val="450"/>
        </a:spcAft>
        <a:buClr>
          <a:srgbClr val="192B6D"/>
        </a:buClr>
        <a:buSzPct val="85000"/>
        <a:buFont typeface="Wingdings 3" panose="05040102010807070707" pitchFamily="18" charset="2"/>
        <a:buChar char=""/>
        <a:defRPr sz="2400">
          <a:solidFill>
            <a:schemeClr val="tx1"/>
          </a:solidFill>
          <a:latin typeface="+mn-lt"/>
          <a:cs typeface="+mn-cs"/>
        </a:defRPr>
      </a:lvl2pPr>
      <a:lvl3pPr marL="864000" indent="-288000" algn="l" defTabSz="342900" rtl="0" eaLnBrk="1" fontAlgn="base" hangingPunct="1">
        <a:spcBef>
          <a:spcPct val="0"/>
        </a:spcBef>
        <a:spcAft>
          <a:spcPts val="450"/>
        </a:spcAft>
        <a:buClr>
          <a:srgbClr val="C1BBDF"/>
        </a:buClr>
        <a:buSzPct val="85000"/>
        <a:buFont typeface="Wingdings 3" panose="05040102010807070707" pitchFamily="18" charset="2"/>
        <a:buChar char=""/>
        <a:defRPr sz="2000">
          <a:solidFill>
            <a:schemeClr val="tx1"/>
          </a:solidFill>
          <a:latin typeface="+mn-lt"/>
          <a:cs typeface="+mn-cs"/>
        </a:defRPr>
      </a:lvl3pPr>
      <a:lvl4pPr marL="1152000" indent="-288000" algn="l" defTabSz="342900" rtl="0" eaLnBrk="1" fontAlgn="base" hangingPunct="1">
        <a:spcBef>
          <a:spcPct val="0"/>
        </a:spcBef>
        <a:spcAft>
          <a:spcPts val="450"/>
        </a:spcAft>
        <a:buClr>
          <a:srgbClr val="953A8C"/>
        </a:buClr>
        <a:buSzPct val="85000"/>
        <a:buFont typeface="Wingdings 3" panose="05040102010807070707" pitchFamily="18" charset="2"/>
        <a:buChar char=""/>
        <a:defRPr>
          <a:solidFill>
            <a:schemeClr val="tx1"/>
          </a:solidFill>
          <a:latin typeface="+mn-lt"/>
          <a:cs typeface="+mn-cs"/>
        </a:defRPr>
      </a:lvl4pPr>
      <a:lvl5pPr marL="1440000" indent="-288000" algn="l" defTabSz="342900" rtl="0" eaLnBrk="1" fontAlgn="base" hangingPunct="1">
        <a:spcBef>
          <a:spcPct val="0"/>
        </a:spcBef>
        <a:spcAft>
          <a:spcPts val="450"/>
        </a:spcAft>
        <a:buClr>
          <a:srgbClr val="C3E8FB"/>
        </a:buClr>
        <a:buSzPct val="85000"/>
        <a:buFont typeface="Wingdings 3" panose="05040102010807070707" pitchFamily="18" charset="2"/>
        <a:buChar char=""/>
        <a:defRPr sz="1600">
          <a:solidFill>
            <a:schemeClr val="tx1"/>
          </a:solidFill>
          <a:latin typeface="+mn-lt"/>
          <a:cs typeface="+mn-cs"/>
        </a:defRPr>
      </a:lvl5pPr>
      <a:lvl6pPr marL="1179910" indent="-151210" algn="l" defTabSz="342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ahoma" pitchFamily="34" charset="0"/>
        <a:buChar char="٭"/>
        <a:defRPr sz="900">
          <a:solidFill>
            <a:schemeClr val="tx1"/>
          </a:solidFill>
          <a:latin typeface="+mn-lt"/>
          <a:cs typeface="+mn-cs"/>
        </a:defRPr>
      </a:lvl6pPr>
      <a:lvl7pPr marL="1522810" indent="-151210" algn="l" defTabSz="342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ahoma" pitchFamily="34" charset="0"/>
        <a:buChar char="٭"/>
        <a:defRPr sz="900">
          <a:solidFill>
            <a:schemeClr val="tx1"/>
          </a:solidFill>
          <a:latin typeface="+mn-lt"/>
          <a:cs typeface="+mn-cs"/>
        </a:defRPr>
      </a:lvl7pPr>
      <a:lvl8pPr marL="1865710" indent="-151210" algn="l" defTabSz="342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ahoma" pitchFamily="34" charset="0"/>
        <a:buChar char="٭"/>
        <a:defRPr sz="900">
          <a:solidFill>
            <a:schemeClr val="tx1"/>
          </a:solidFill>
          <a:latin typeface="+mn-lt"/>
          <a:cs typeface="+mn-cs"/>
        </a:defRPr>
      </a:lvl8pPr>
      <a:lvl9pPr marL="2208610" indent="-151210" algn="l" defTabSz="342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ahoma" pitchFamily="34" charset="0"/>
        <a:buChar char="٭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mc@schultz.dk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6544934-5035-40C7-AC76-CF0EC6CC2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260648"/>
            <a:ext cx="6879502" cy="660939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8226040-1EFA-42C8-A2C8-0BC2C6AEF181}"/>
              </a:ext>
            </a:extLst>
          </p:cNvPr>
          <p:cNvSpPr txBox="1">
            <a:spLocks/>
          </p:cNvSpPr>
          <p:nvPr/>
        </p:nvSpPr>
        <p:spPr bwMode="auto">
          <a:xfrm>
            <a:off x="7464152" y="3304623"/>
            <a:ext cx="4058709" cy="91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342900" algn="l" defTabSz="342900" rtl="0" eaLnBrk="1" fontAlgn="base" hangingPunct="1">
              <a:lnSpc>
                <a:spcPts val="1575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685800" algn="l" defTabSz="342900" rtl="0" eaLnBrk="1" fontAlgn="base" hangingPunct="1">
              <a:lnSpc>
                <a:spcPts val="1575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028700" algn="l" defTabSz="342900" rtl="0" eaLnBrk="1" fontAlgn="base" hangingPunct="1">
              <a:lnSpc>
                <a:spcPts val="1575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371600" algn="l" defTabSz="342900" rtl="0" eaLnBrk="1" fontAlgn="base" hangingPunct="1">
              <a:lnSpc>
                <a:spcPts val="1575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br>
              <a:rPr lang="da-DK" sz="3600" b="1" kern="0" dirty="0"/>
            </a:br>
            <a:r>
              <a:rPr lang="da-DK" sz="3600" kern="0" dirty="0"/>
              <a:t>Eller vil vi </a:t>
            </a:r>
            <a:r>
              <a:rPr lang="da-DK" sz="3600" b="1" kern="0" dirty="0"/>
              <a:t>noget </a:t>
            </a:r>
          </a:p>
          <a:p>
            <a:r>
              <a:rPr lang="da-DK" sz="3600" kern="0" dirty="0"/>
              <a:t>med den unge?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3304A4C-737E-4117-B57B-CBBF71588796}"/>
              </a:ext>
            </a:extLst>
          </p:cNvPr>
          <p:cNvSpPr/>
          <p:nvPr/>
        </p:nvSpPr>
        <p:spPr bwMode="auto">
          <a:xfrm>
            <a:off x="-24680" y="1258"/>
            <a:ext cx="6854822" cy="6858000"/>
          </a:xfrm>
          <a:prstGeom prst="rect">
            <a:avLst/>
          </a:prstGeom>
          <a:solidFill>
            <a:srgbClr val="8FADDB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4151" y="1844824"/>
            <a:ext cx="4058709" cy="576064"/>
          </a:xfrm>
        </p:spPr>
        <p:txBody>
          <a:bodyPr/>
          <a:lstStyle/>
          <a:p>
            <a:r>
              <a:rPr lang="da-DK" sz="3600" b="1" dirty="0"/>
              <a:t>Vil</a:t>
            </a:r>
            <a:r>
              <a:rPr lang="da-DK" sz="3600" dirty="0"/>
              <a:t> vi den unge?</a:t>
            </a:r>
          </a:p>
        </p:txBody>
      </p:sp>
    </p:spTree>
    <p:extLst>
      <p:ext uri="{BB962C8B-B14F-4D97-AF65-F5344CB8AC3E}">
        <p14:creationId xmlns:p14="http://schemas.microsoft.com/office/powerpoint/2010/main" val="272637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 b="1" dirty="0"/>
            </a:br>
            <a:r>
              <a:rPr lang="da-DK" sz="3200" b="1" dirty="0"/>
              <a:t>Øvelse 4 – Hvem er vi nu?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da-DK" dirty="0"/>
              <a:t>Nu skal I sætte overskrifter på jeres egen generation lige nu.</a:t>
            </a:r>
          </a:p>
        </p:txBody>
      </p:sp>
    </p:spTree>
    <p:extLst>
      <p:ext uri="{BB962C8B-B14F-4D97-AF65-F5344CB8AC3E}">
        <p14:creationId xmlns:p14="http://schemas.microsoft.com/office/powerpoint/2010/main" val="132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Øvelse 4</a:t>
            </a:r>
          </a:p>
        </p:txBody>
      </p:sp>
      <p:pic>
        <p:nvPicPr>
          <p:cNvPr id="4" name="Picture 2" descr="image002">
            <a:extLst>
              <a:ext uri="{FF2B5EF4-FFF2-40B4-BE49-F238E27FC236}">
                <a16:creationId xmlns:a16="http://schemas.microsoft.com/office/drawing/2014/main" id="{A5B04E91-CFA2-4E89-9792-467157BF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680" y="404664"/>
            <a:ext cx="72961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76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C741D1AA-D3FA-4DB6-AF30-DD71947FD6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4652BC7-77CC-4018-AD8F-6E5D4172C2C3}"/>
              </a:ext>
            </a:extLst>
          </p:cNvPr>
          <p:cNvSpPr/>
          <p:nvPr/>
        </p:nvSpPr>
        <p:spPr bwMode="auto">
          <a:xfrm>
            <a:off x="0" y="1258"/>
            <a:ext cx="12192000" cy="6858000"/>
          </a:xfrm>
          <a:prstGeom prst="rect">
            <a:avLst/>
          </a:prstGeom>
          <a:solidFill>
            <a:srgbClr val="8FADDB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-171400"/>
            <a:ext cx="9732268" cy="1338263"/>
          </a:xfrm>
        </p:spPr>
        <p:txBody>
          <a:bodyPr/>
          <a:lstStyle/>
          <a:p>
            <a:r>
              <a:rPr lang="da-DK" sz="3600" dirty="0">
                <a:solidFill>
                  <a:schemeClr val="bg1"/>
                </a:solidFill>
              </a:rPr>
              <a:t>Øjebliksbillede – </a:t>
            </a:r>
            <a:r>
              <a:rPr lang="da-DK" sz="3600" b="1" dirty="0">
                <a:solidFill>
                  <a:schemeClr val="bg1"/>
                </a:solidFill>
              </a:rPr>
              <a:t>Unge på speed</a:t>
            </a:r>
            <a:br>
              <a:rPr lang="da-DK" sz="3600" b="1" dirty="0">
                <a:solidFill>
                  <a:schemeClr val="bg1"/>
                </a:solidFill>
              </a:rPr>
            </a:br>
            <a:r>
              <a:rPr lang="da-DK" sz="3600" dirty="0">
                <a:solidFill>
                  <a:schemeClr val="bg1"/>
                </a:solidFill>
              </a:rPr>
              <a:t>/Jørgen Carlsen</a:t>
            </a:r>
          </a:p>
        </p:txBody>
      </p:sp>
    </p:spTree>
    <p:extLst>
      <p:ext uri="{BB962C8B-B14F-4D97-AF65-F5344CB8AC3E}">
        <p14:creationId xmlns:p14="http://schemas.microsoft.com/office/powerpoint/2010/main" val="215438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C741D1AA-D3FA-4DB6-AF30-DD71947FD6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-171400"/>
            <a:ext cx="9732268" cy="1338263"/>
          </a:xfrm>
        </p:spPr>
        <p:txBody>
          <a:bodyPr/>
          <a:lstStyle/>
          <a:p>
            <a:r>
              <a:rPr lang="da-DK" sz="3600" dirty="0">
                <a:solidFill>
                  <a:schemeClr val="bg1"/>
                </a:solidFill>
              </a:rPr>
              <a:t>Øjebliksbillede – </a:t>
            </a:r>
            <a:r>
              <a:rPr lang="da-DK" sz="3600" b="1" dirty="0">
                <a:solidFill>
                  <a:schemeClr val="bg1"/>
                </a:solidFill>
              </a:rPr>
              <a:t>Unge på speed</a:t>
            </a:r>
            <a:br>
              <a:rPr lang="da-DK" sz="3600" b="1" dirty="0">
                <a:solidFill>
                  <a:schemeClr val="bg1"/>
                </a:solidFill>
              </a:rPr>
            </a:br>
            <a:r>
              <a:rPr lang="da-DK" sz="3600" dirty="0">
                <a:solidFill>
                  <a:schemeClr val="bg1"/>
                </a:solidFill>
              </a:rPr>
              <a:t>/Jørgen Carlsen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684213" y="4572347"/>
            <a:ext cx="11028362" cy="3609181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En undersøgelse fra Center for Selvmordsforskning: 47 % af 14-17-årige piger havde overvejet at skade sig selv. 17 % har gjort det. </a:t>
            </a:r>
          </a:p>
          <a:p>
            <a:r>
              <a:rPr lang="da-DK" dirty="0">
                <a:solidFill>
                  <a:schemeClr val="bg1"/>
                </a:solidFill>
              </a:rPr>
              <a:t> ”Når vi er stive, er vi i live.”</a:t>
            </a:r>
          </a:p>
          <a:p>
            <a:r>
              <a:rPr lang="da-DK" dirty="0">
                <a:solidFill>
                  <a:schemeClr val="bg1"/>
                </a:solidFill>
              </a:rPr>
              <a:t>50 % af sønderjyske piger har overvejet selvmord.</a:t>
            </a:r>
          </a:p>
          <a:p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4652BC7-77CC-4018-AD8F-6E5D4172C2C3}"/>
              </a:ext>
            </a:extLst>
          </p:cNvPr>
          <p:cNvSpPr/>
          <p:nvPr/>
        </p:nvSpPr>
        <p:spPr bwMode="auto">
          <a:xfrm>
            <a:off x="0" y="-27384"/>
            <a:ext cx="12192000" cy="6858000"/>
          </a:xfrm>
          <a:prstGeom prst="rect">
            <a:avLst/>
          </a:prstGeom>
          <a:solidFill>
            <a:srgbClr val="8FADDB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00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Øjebliksbillede – </a:t>
            </a:r>
            <a:r>
              <a:rPr lang="da-DK" sz="3200" b="1" dirty="0"/>
              <a:t>Unge på speed</a:t>
            </a:r>
            <a:br>
              <a:rPr lang="da-DK" sz="3200" b="1" dirty="0"/>
            </a:br>
            <a:r>
              <a:rPr lang="da-DK" sz="3200" dirty="0"/>
              <a:t>/Jørgen Carlsen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Vi vil ikke være voksne</a:t>
            </a:r>
          </a:p>
          <a:p>
            <a:r>
              <a:rPr lang="da-DK" dirty="0"/>
              <a:t>De unges liv er deres eget livsprojekt</a:t>
            </a:r>
          </a:p>
          <a:p>
            <a:r>
              <a:rPr lang="da-DK" dirty="0" err="1"/>
              <a:t>Desorienterethed</a:t>
            </a:r>
            <a:endParaRPr lang="da-DK" dirty="0"/>
          </a:p>
          <a:p>
            <a:r>
              <a:rPr lang="da-DK" dirty="0" err="1"/>
              <a:t>Hypervælgere</a:t>
            </a:r>
            <a:endParaRPr lang="da-DK" dirty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960877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Øjebliksbillede – </a:t>
            </a:r>
            <a:r>
              <a:rPr lang="da-DK" sz="3600" b="1" dirty="0"/>
              <a:t>Unge på speed</a:t>
            </a:r>
            <a:br>
              <a:rPr lang="da-DK" sz="3600" b="1" dirty="0"/>
            </a:br>
            <a:r>
              <a:rPr lang="da-DK" sz="3600" dirty="0"/>
              <a:t>/Jørgen Carlsen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Knæfald for videnssamfundet</a:t>
            </a:r>
          </a:p>
          <a:p>
            <a:r>
              <a:rPr lang="da-DK" dirty="0"/>
              <a:t>Fordummelsessamfund</a:t>
            </a:r>
          </a:p>
          <a:p>
            <a:r>
              <a:rPr lang="da-DK" dirty="0"/>
              <a:t>Viden, der kan betale sig</a:t>
            </a:r>
          </a:p>
          <a:p>
            <a:r>
              <a:rPr lang="da-DK" dirty="0"/>
              <a:t>Økonomien og globaliseringen sætter dagsordenen </a:t>
            </a:r>
          </a:p>
          <a:p>
            <a:r>
              <a:rPr lang="da-DK" dirty="0"/>
              <a:t>Mennesket er mere og andet end en kompetenceprofil</a:t>
            </a:r>
          </a:p>
          <a:p>
            <a:r>
              <a:rPr lang="da-DK" dirty="0"/>
              <a:t>Vores eget livsrum</a:t>
            </a:r>
          </a:p>
        </p:txBody>
      </p:sp>
    </p:spTree>
    <p:extLst>
      <p:ext uri="{BB962C8B-B14F-4D97-AF65-F5344CB8AC3E}">
        <p14:creationId xmlns:p14="http://schemas.microsoft.com/office/powerpoint/2010/main" val="115430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Øjebliksbillede – </a:t>
            </a:r>
            <a:r>
              <a:rPr lang="da-DK" sz="3600" b="1" dirty="0"/>
              <a:t>Unge på speed</a:t>
            </a:r>
            <a:br>
              <a:rPr lang="da-DK" sz="3600" b="1" dirty="0"/>
            </a:br>
            <a:r>
              <a:rPr lang="da-DK" sz="3600" dirty="0"/>
              <a:t>/Jørgen Carlsen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Verdensklasse</a:t>
            </a:r>
          </a:p>
          <a:p>
            <a:r>
              <a:rPr lang="da-DK" dirty="0"/>
              <a:t>Kan vi slappe af?</a:t>
            </a:r>
          </a:p>
          <a:p>
            <a:r>
              <a:rPr lang="da-DK" dirty="0"/>
              <a:t>DK på speed</a:t>
            </a:r>
          </a:p>
        </p:txBody>
      </p:sp>
    </p:spTree>
    <p:extLst>
      <p:ext uri="{BB962C8B-B14F-4D97-AF65-F5344CB8AC3E}">
        <p14:creationId xmlns:p14="http://schemas.microsoft.com/office/powerpoint/2010/main" val="59254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84E8EF1-2818-4860-B363-D7EC6CC9A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7384"/>
            <a:ext cx="12192000" cy="738588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4BB22E2-3F15-4DAD-8491-BA23E8922ED1}"/>
              </a:ext>
            </a:extLst>
          </p:cNvPr>
          <p:cNvSpPr/>
          <p:nvPr/>
        </p:nvSpPr>
        <p:spPr bwMode="auto">
          <a:xfrm>
            <a:off x="0" y="1258"/>
            <a:ext cx="12192000" cy="7357242"/>
          </a:xfrm>
          <a:prstGeom prst="rect">
            <a:avLst/>
          </a:prstGeom>
          <a:solidFill>
            <a:srgbClr val="8FADDB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577850"/>
            <a:ext cx="11028411" cy="1338263"/>
          </a:xfrm>
        </p:spPr>
        <p:txBody>
          <a:bodyPr/>
          <a:lstStyle/>
          <a:p>
            <a:r>
              <a:rPr lang="da-DK" sz="3600" dirty="0">
                <a:solidFill>
                  <a:schemeClr val="bg1"/>
                </a:solidFill>
              </a:rPr>
              <a:t>Øjebliksbillede – </a:t>
            </a:r>
            <a:r>
              <a:rPr lang="da-DK" sz="3600" b="1" dirty="0">
                <a:solidFill>
                  <a:schemeClr val="bg1"/>
                </a:solidFill>
              </a:rPr>
              <a:t>Generation Lydig og flink</a:t>
            </a:r>
            <a:br>
              <a:rPr lang="da-DK" sz="3600" b="1" dirty="0">
                <a:solidFill>
                  <a:schemeClr val="bg1"/>
                </a:solidFill>
              </a:rPr>
            </a:br>
            <a:r>
              <a:rPr lang="da-DK" sz="3600" dirty="0">
                <a:solidFill>
                  <a:schemeClr val="bg1"/>
                </a:solidFill>
              </a:rPr>
              <a:t>/Rasmus </a:t>
            </a:r>
            <a:r>
              <a:rPr lang="da-DK" sz="3600" dirty="0" err="1">
                <a:solidFill>
                  <a:schemeClr val="bg1"/>
                </a:solidFill>
              </a:rPr>
              <a:t>Willig</a:t>
            </a:r>
            <a:endParaRPr lang="da-DK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55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84E8EF1-2818-4860-B363-D7EC6CC9A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7384"/>
            <a:ext cx="12192000" cy="738588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4BB22E2-3F15-4DAD-8491-BA23E8922ED1}"/>
              </a:ext>
            </a:extLst>
          </p:cNvPr>
          <p:cNvSpPr/>
          <p:nvPr/>
        </p:nvSpPr>
        <p:spPr bwMode="auto">
          <a:xfrm>
            <a:off x="0" y="1258"/>
            <a:ext cx="12192000" cy="7357242"/>
          </a:xfrm>
          <a:prstGeom prst="rect">
            <a:avLst/>
          </a:prstGeom>
          <a:solidFill>
            <a:srgbClr val="8FADDB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577850"/>
            <a:ext cx="11028411" cy="1338263"/>
          </a:xfrm>
        </p:spPr>
        <p:txBody>
          <a:bodyPr/>
          <a:lstStyle/>
          <a:p>
            <a:r>
              <a:rPr lang="da-DK" sz="3600" dirty="0">
                <a:solidFill>
                  <a:schemeClr val="bg1"/>
                </a:solidFill>
              </a:rPr>
              <a:t>Øjebliksbillede – </a:t>
            </a:r>
            <a:r>
              <a:rPr lang="da-DK" sz="3600" b="1" dirty="0">
                <a:solidFill>
                  <a:schemeClr val="bg1"/>
                </a:solidFill>
              </a:rPr>
              <a:t>Generation Lydig og flink</a:t>
            </a:r>
            <a:br>
              <a:rPr lang="da-DK" sz="3600" b="1" dirty="0">
                <a:solidFill>
                  <a:schemeClr val="bg1"/>
                </a:solidFill>
              </a:rPr>
            </a:br>
            <a:r>
              <a:rPr lang="da-DK" sz="3600" dirty="0">
                <a:solidFill>
                  <a:schemeClr val="bg1"/>
                </a:solidFill>
              </a:rPr>
              <a:t>/Rasmus </a:t>
            </a:r>
            <a:r>
              <a:rPr lang="da-DK" sz="3600" dirty="0" err="1">
                <a:solidFill>
                  <a:schemeClr val="bg1"/>
                </a:solidFill>
              </a:rPr>
              <a:t>Willig</a:t>
            </a:r>
            <a:endParaRPr lang="da-DK" sz="3600" dirty="0">
              <a:solidFill>
                <a:schemeClr val="bg1"/>
              </a:solidFill>
            </a:endParaRP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3D4C14FB-A5D8-46ED-B0E0-DA0C74F4AB4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261" y="3248819"/>
            <a:ext cx="11028362" cy="3609181"/>
          </a:xfrm>
        </p:spPr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Perfekt generation</a:t>
            </a:r>
          </a:p>
          <a:p>
            <a:r>
              <a:rPr lang="da-DK" sz="2400" dirty="0">
                <a:solidFill>
                  <a:schemeClr val="bg1"/>
                </a:solidFill>
              </a:rPr>
              <a:t>Ekstrem konkurrence – psykosomatiske symptomer</a:t>
            </a:r>
          </a:p>
          <a:p>
            <a:r>
              <a:rPr lang="da-DK" sz="2400" dirty="0">
                <a:solidFill>
                  <a:schemeClr val="bg1"/>
                </a:solidFill>
              </a:rPr>
              <a:t>Vrangsiderne har aldrig været større</a:t>
            </a:r>
          </a:p>
          <a:p>
            <a:r>
              <a:rPr lang="da-DK" sz="2400" dirty="0">
                <a:solidFill>
                  <a:schemeClr val="bg1"/>
                </a:solidFill>
              </a:rPr>
              <a:t>Baren er høj</a:t>
            </a:r>
          </a:p>
          <a:p>
            <a:r>
              <a:rPr lang="da-DK" sz="2400" dirty="0">
                <a:solidFill>
                  <a:schemeClr val="bg1"/>
                </a:solidFill>
              </a:rPr>
              <a:t>De er hundeangste</a:t>
            </a:r>
          </a:p>
          <a:p>
            <a:r>
              <a:rPr lang="da-DK" sz="2400" dirty="0">
                <a:solidFill>
                  <a:schemeClr val="bg1"/>
                </a:solidFill>
              </a:rPr>
              <a:t>De lever i en usikker verden</a:t>
            </a:r>
          </a:p>
          <a:p>
            <a:r>
              <a:rPr lang="da-DK" sz="2400" dirty="0">
                <a:solidFill>
                  <a:schemeClr val="bg1"/>
                </a:solidFill>
              </a:rPr>
              <a:t>Formlen for succes, er også formen for fiasko</a:t>
            </a:r>
          </a:p>
          <a:p>
            <a:endParaRPr lang="da-D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3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Øjebliksbillede – </a:t>
            </a:r>
            <a:r>
              <a:rPr lang="da-DK" sz="3600" b="1" dirty="0"/>
              <a:t>Generation lydig og flink</a:t>
            </a:r>
            <a:br>
              <a:rPr lang="da-DK" sz="3600" b="1" dirty="0"/>
            </a:br>
            <a:r>
              <a:rPr lang="da-DK" sz="3600" dirty="0"/>
              <a:t>/Rasmus </a:t>
            </a:r>
            <a:r>
              <a:rPr lang="da-DK" sz="3600" dirty="0" err="1"/>
              <a:t>Willig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Den positive psykologi vender blikket mod den enkelte frem for de strukturelle rammer.</a:t>
            </a:r>
          </a:p>
        </p:txBody>
      </p:sp>
    </p:spTree>
    <p:extLst>
      <p:ext uri="{BB962C8B-B14F-4D97-AF65-F5344CB8AC3E}">
        <p14:creationId xmlns:p14="http://schemas.microsoft.com/office/powerpoint/2010/main" val="349449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Dagsorden: Vil vi den unge – eller vil vi </a:t>
            </a:r>
            <a:r>
              <a:rPr lang="da-DK" b="1" dirty="0"/>
              <a:t>noget</a:t>
            </a:r>
            <a:r>
              <a:rPr lang="da-DK" dirty="0"/>
              <a:t> med den unge?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b="1" dirty="0"/>
              <a:t>Intro - </a:t>
            </a:r>
            <a:r>
              <a:rPr lang="da-DK" dirty="0"/>
              <a:t>hvem er jeg?</a:t>
            </a:r>
          </a:p>
          <a:p>
            <a:r>
              <a:rPr lang="da-DK" b="1" dirty="0"/>
              <a:t>Generationsbetegnelser – </a:t>
            </a:r>
            <a:r>
              <a:rPr lang="da-DK" dirty="0"/>
              <a:t>hvem er de (og vi)?</a:t>
            </a:r>
          </a:p>
          <a:p>
            <a:r>
              <a:rPr lang="da-DK" b="1" dirty="0"/>
              <a:t>3 øjebliksbilleder af unge –  </a:t>
            </a:r>
            <a:r>
              <a:rPr lang="da-DK" dirty="0"/>
              <a:t>hvem er de bl.a.?</a:t>
            </a:r>
            <a:r>
              <a:rPr lang="da-DK" b="1" dirty="0"/>
              <a:t> </a:t>
            </a:r>
            <a:endParaRPr lang="da-DK" dirty="0"/>
          </a:p>
          <a:p>
            <a:r>
              <a:rPr lang="da-DK" b="1" dirty="0"/>
              <a:t>Modsvar - </a:t>
            </a:r>
            <a:r>
              <a:rPr lang="da-DK" dirty="0"/>
              <a:t>hvad kunne det betyde at </a:t>
            </a:r>
            <a:r>
              <a:rPr lang="da-DK" b="1" dirty="0"/>
              <a:t>ville</a:t>
            </a:r>
            <a:r>
              <a:rPr lang="da-DK" dirty="0"/>
              <a:t> de unge?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899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8E9F1D3-73C0-4A72-ACB3-015CB3FD0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3" y="1258"/>
            <a:ext cx="12187887" cy="695613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9E60176-0E7D-49EB-8AE2-FD873557F33D}"/>
              </a:ext>
            </a:extLst>
          </p:cNvPr>
          <p:cNvSpPr/>
          <p:nvPr/>
        </p:nvSpPr>
        <p:spPr bwMode="auto">
          <a:xfrm>
            <a:off x="4113" y="2394"/>
            <a:ext cx="12192000" cy="6956134"/>
          </a:xfrm>
          <a:prstGeom prst="rect">
            <a:avLst/>
          </a:prstGeom>
          <a:solidFill>
            <a:srgbClr val="8FADDB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293096"/>
            <a:ext cx="6779940" cy="1338263"/>
          </a:xfrm>
        </p:spPr>
        <p:txBody>
          <a:bodyPr/>
          <a:lstStyle/>
          <a:p>
            <a:r>
              <a:rPr lang="da-DK" sz="3600" dirty="0">
                <a:solidFill>
                  <a:schemeClr val="bg1"/>
                </a:solidFill>
              </a:rPr>
              <a:t>Øjebliksbillede – </a:t>
            </a:r>
            <a:r>
              <a:rPr lang="da-DK" sz="3600" b="1" dirty="0">
                <a:solidFill>
                  <a:schemeClr val="bg1"/>
                </a:solidFill>
              </a:rPr>
              <a:t>Ry og rygte</a:t>
            </a:r>
            <a:br>
              <a:rPr lang="da-DK" sz="3600" dirty="0">
                <a:solidFill>
                  <a:schemeClr val="bg1"/>
                </a:solidFill>
              </a:rPr>
            </a:br>
            <a:r>
              <a:rPr lang="da-DK" sz="3600" dirty="0">
                <a:solidFill>
                  <a:schemeClr val="bg1"/>
                </a:solidFill>
              </a:rPr>
              <a:t>/Emma Holten</a:t>
            </a:r>
          </a:p>
        </p:txBody>
      </p:sp>
    </p:spTree>
    <p:extLst>
      <p:ext uri="{BB962C8B-B14F-4D97-AF65-F5344CB8AC3E}">
        <p14:creationId xmlns:p14="http://schemas.microsoft.com/office/powerpoint/2010/main" val="357255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Øjebliksbillede – </a:t>
            </a:r>
            <a:r>
              <a:rPr lang="da-DK" sz="3600" b="1" dirty="0"/>
              <a:t>Ry og rygte</a:t>
            </a:r>
            <a:br>
              <a:rPr lang="da-DK" sz="3600" dirty="0"/>
            </a:br>
            <a:r>
              <a:rPr lang="da-DK" sz="3600" dirty="0"/>
              <a:t>/Emma Holten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8E9F1D3-73C0-4A72-ACB3-015CB3FD0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3" y="-603448"/>
            <a:ext cx="12187887" cy="756084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9E60176-0E7D-49EB-8AE2-FD873557F33D}"/>
              </a:ext>
            </a:extLst>
          </p:cNvPr>
          <p:cNvSpPr/>
          <p:nvPr/>
        </p:nvSpPr>
        <p:spPr bwMode="auto">
          <a:xfrm>
            <a:off x="0" y="1258"/>
            <a:ext cx="12192000" cy="6856742"/>
          </a:xfrm>
          <a:prstGeom prst="rect">
            <a:avLst/>
          </a:prstGeom>
          <a:solidFill>
            <a:srgbClr val="8FADDB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EDECE820-F448-4BCC-8EE5-8FEE323226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7408" y="4077072"/>
            <a:ext cx="4403675" cy="2385046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Hævnporno</a:t>
            </a:r>
          </a:p>
          <a:p>
            <a:r>
              <a:rPr lang="da-DK" dirty="0">
                <a:solidFill>
                  <a:schemeClr val="bg1"/>
                </a:solidFill>
              </a:rPr>
              <a:t>Aktivistisk feminist</a:t>
            </a:r>
          </a:p>
          <a:p>
            <a:r>
              <a:rPr lang="da-DK" dirty="0">
                <a:solidFill>
                  <a:schemeClr val="bg1"/>
                </a:solidFill>
              </a:rPr>
              <a:t>Hadede feminisme</a:t>
            </a:r>
          </a:p>
          <a:p>
            <a:r>
              <a:rPr lang="da-DK" dirty="0">
                <a:solidFill>
                  <a:schemeClr val="bg1"/>
                </a:solidFill>
              </a:rPr>
              <a:t>De findes i virkeligheden</a:t>
            </a:r>
          </a:p>
        </p:txBody>
      </p:sp>
    </p:spTree>
    <p:extLst>
      <p:ext uri="{BB962C8B-B14F-4D97-AF65-F5344CB8AC3E}">
        <p14:creationId xmlns:p14="http://schemas.microsoft.com/office/powerpoint/2010/main" val="2693692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Øjebliksbillede – </a:t>
            </a:r>
            <a:r>
              <a:rPr lang="da-DK" sz="3600" b="1" dirty="0"/>
              <a:t>Ry og rygte</a:t>
            </a:r>
            <a:br>
              <a:rPr lang="da-DK" sz="3600" dirty="0"/>
            </a:br>
            <a:r>
              <a:rPr lang="da-DK" sz="3600" dirty="0"/>
              <a:t>/Emma Holten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Tabet af kontrol </a:t>
            </a:r>
          </a:p>
          <a:p>
            <a:r>
              <a:rPr lang="da-DK" dirty="0"/>
              <a:t>Angreb på det sociale selv</a:t>
            </a:r>
          </a:p>
          <a:p>
            <a:r>
              <a:rPr lang="da-DK" dirty="0"/>
              <a:t>Stresshormon</a:t>
            </a:r>
          </a:p>
          <a:p>
            <a:r>
              <a:rPr lang="da-DK" dirty="0"/>
              <a:t>Skam er en stærk følelse</a:t>
            </a:r>
          </a:p>
        </p:txBody>
      </p:sp>
    </p:spTree>
    <p:extLst>
      <p:ext uri="{BB962C8B-B14F-4D97-AF65-F5344CB8AC3E}">
        <p14:creationId xmlns:p14="http://schemas.microsoft.com/office/powerpoint/2010/main" val="3920109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Øjeb</a:t>
            </a:r>
            <a:r>
              <a:rPr lang="da-DK" sz="3600" dirty="0"/>
              <a:t>liksbillede – </a:t>
            </a:r>
            <a:r>
              <a:rPr lang="da-DK" sz="3600" b="1" dirty="0"/>
              <a:t>Ry og rygte</a:t>
            </a:r>
            <a:br>
              <a:rPr lang="da-DK" sz="3600" dirty="0"/>
            </a:br>
            <a:r>
              <a:rPr lang="da-DK" sz="3600" dirty="0"/>
              <a:t>/Emma Holten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De sociale medier</a:t>
            </a:r>
          </a:p>
          <a:p>
            <a:r>
              <a:rPr lang="da-DK" dirty="0"/>
              <a:t>Konformitet – minus eksperimenter (0 eller 100 </a:t>
            </a:r>
            <a:r>
              <a:rPr lang="da-DK" dirty="0" err="1"/>
              <a:t>likes</a:t>
            </a:r>
            <a:r>
              <a:rPr lang="da-DK" dirty="0"/>
              <a:t>)</a:t>
            </a:r>
          </a:p>
          <a:p>
            <a:r>
              <a:rPr lang="da-DK" dirty="0"/>
              <a:t>Bryde med normer?</a:t>
            </a:r>
          </a:p>
          <a:p>
            <a:r>
              <a:rPr lang="da-DK" dirty="0"/>
              <a:t>Konstant konfrontation</a:t>
            </a:r>
          </a:p>
          <a:p>
            <a:r>
              <a:rPr lang="da-DK" dirty="0"/>
              <a:t>Vi har ikke lige muligheder</a:t>
            </a:r>
          </a:p>
        </p:txBody>
      </p:sp>
    </p:spTree>
    <p:extLst>
      <p:ext uri="{BB962C8B-B14F-4D97-AF65-F5344CB8AC3E}">
        <p14:creationId xmlns:p14="http://schemas.microsoft.com/office/powerpoint/2010/main" val="3415134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Modsvar: At </a:t>
            </a:r>
            <a:r>
              <a:rPr lang="da-DK" sz="3600" b="1" dirty="0"/>
              <a:t>ville</a:t>
            </a:r>
            <a:r>
              <a:rPr lang="da-DK" sz="3600" dirty="0"/>
              <a:t> de unge</a:t>
            </a:r>
            <a:br>
              <a:rPr lang="da-DK" sz="3600" dirty="0"/>
            </a:br>
            <a:r>
              <a:rPr lang="da-DK" sz="3600" dirty="0"/>
              <a:t>Robusthed – eller ej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Nadia Prætorius – stressepidemi</a:t>
            </a:r>
          </a:p>
          <a:p>
            <a:r>
              <a:rPr lang="da-DK" dirty="0"/>
              <a:t>Konkurrencestat og NPM tankegang</a:t>
            </a:r>
          </a:p>
          <a:p>
            <a:r>
              <a:rPr lang="da-DK" dirty="0"/>
              <a:t>Tvunget til at identificere os med normer, holdninger, værdier og adfærd, der er uforenelige med grundlæggende aspekter af at være menneske. </a:t>
            </a:r>
          </a:p>
          <a:p>
            <a:r>
              <a:rPr lang="da-DK" dirty="0"/>
              <a:t>Konstant vurderet på en kvantitativt udregnet nytteværdi - </a:t>
            </a:r>
            <a:r>
              <a:rPr lang="da-DK" dirty="0" err="1"/>
              <a:t>neurobiologisk</a:t>
            </a:r>
            <a:r>
              <a:rPr lang="da-DK" dirty="0"/>
              <a:t> højstress. </a:t>
            </a:r>
          </a:p>
          <a:p>
            <a:r>
              <a:rPr lang="da-DK" dirty="0"/>
              <a:t>Vi bliver fremmedgjort og reduceret som mennesker.</a:t>
            </a:r>
          </a:p>
        </p:txBody>
      </p:sp>
    </p:spTree>
    <p:extLst>
      <p:ext uri="{BB962C8B-B14F-4D97-AF65-F5344CB8AC3E}">
        <p14:creationId xmlns:p14="http://schemas.microsoft.com/office/powerpoint/2010/main" val="2266628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Modsvar: At </a:t>
            </a:r>
            <a:r>
              <a:rPr lang="da-DK" b="1" dirty="0"/>
              <a:t>ville</a:t>
            </a:r>
            <a:r>
              <a:rPr lang="da-DK" dirty="0"/>
              <a:t> de unge</a:t>
            </a:r>
            <a:br>
              <a:rPr lang="da-DK" dirty="0"/>
            </a:br>
            <a:r>
              <a:rPr lang="da-DK" dirty="0"/>
              <a:t>Robusthed – eller ej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Er de unge mindre robuste end tidligere?</a:t>
            </a:r>
          </a:p>
          <a:p>
            <a:r>
              <a:rPr lang="da-DK" dirty="0"/>
              <a:t>Curling som modsvar til rovdrift</a:t>
            </a:r>
          </a:p>
          <a:p>
            <a:r>
              <a:rPr lang="da-DK" dirty="0"/>
              <a:t>Voldsomt samfund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0978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Modsvar – vi handler meningsfuldt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Vejledning som politisk styringsredskab</a:t>
            </a:r>
          </a:p>
          <a:p>
            <a:r>
              <a:rPr lang="da-DK" dirty="0"/>
              <a:t>Det Danmark, vi kender</a:t>
            </a:r>
          </a:p>
          <a:p>
            <a:r>
              <a:rPr lang="da-DK" dirty="0"/>
              <a:t>Præmis: De unge kan ikke træffe kvalificerede valg</a:t>
            </a:r>
          </a:p>
          <a:p>
            <a:r>
              <a:rPr lang="da-DK" dirty="0"/>
              <a:t>Vores valg er ikke rationelle</a:t>
            </a:r>
          </a:p>
          <a:p>
            <a:r>
              <a:rPr lang="da-DK" dirty="0"/>
              <a:t>Vores valg er meningsfulde</a:t>
            </a:r>
          </a:p>
        </p:txBody>
      </p:sp>
    </p:spTree>
    <p:extLst>
      <p:ext uri="{BB962C8B-B14F-4D97-AF65-F5344CB8AC3E}">
        <p14:creationId xmlns:p14="http://schemas.microsoft.com/office/powerpoint/2010/main" val="1833518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Modsvar – vi handler meningsfuldt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Historien om en nørd</a:t>
            </a:r>
          </a:p>
          <a:p>
            <a:r>
              <a:rPr lang="da-DK" dirty="0"/>
              <a:t>Den legitime pause </a:t>
            </a:r>
          </a:p>
          <a:p>
            <a:r>
              <a:rPr lang="da-DK" dirty="0"/>
              <a:t>Livet er ikke matematik</a:t>
            </a:r>
          </a:p>
          <a:p>
            <a:r>
              <a:rPr lang="da-DK" dirty="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2556646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Modsvar – kunne det være modsat?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Billeder er selektive, kontekstafhængige og øjebliksbilleder</a:t>
            </a:r>
          </a:p>
          <a:p>
            <a:r>
              <a:rPr lang="da-DK" dirty="0"/>
              <a:t>Hvad er vi </a:t>
            </a:r>
            <a:r>
              <a:rPr lang="da-DK" b="1" dirty="0"/>
              <a:t>også?</a:t>
            </a:r>
          </a:p>
          <a:p>
            <a:r>
              <a:rPr lang="da-DK" dirty="0"/>
              <a:t>Se undtagelserne</a:t>
            </a:r>
          </a:p>
        </p:txBody>
      </p:sp>
    </p:spTree>
    <p:extLst>
      <p:ext uri="{BB962C8B-B14F-4D97-AF65-F5344CB8AC3E}">
        <p14:creationId xmlns:p14="http://schemas.microsoft.com/office/powerpoint/2010/main" val="1355640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Modsvar – at </a:t>
            </a:r>
            <a:r>
              <a:rPr lang="da-DK" b="1" dirty="0"/>
              <a:t>ville</a:t>
            </a:r>
            <a:r>
              <a:rPr lang="da-DK" dirty="0"/>
              <a:t> de unge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Tillid, hjerte, fred</a:t>
            </a:r>
          </a:p>
          <a:p>
            <a:r>
              <a:rPr lang="da-DK" dirty="0"/>
              <a:t>Rum for fordybelse</a:t>
            </a:r>
          </a:p>
          <a:p>
            <a:r>
              <a:rPr lang="da-DK" dirty="0"/>
              <a:t>Lad os kollektivisere ansvaret i stedet for at individualisere det.</a:t>
            </a:r>
          </a:p>
        </p:txBody>
      </p:sp>
    </p:spTree>
    <p:extLst>
      <p:ext uri="{BB962C8B-B14F-4D97-AF65-F5344CB8AC3E}">
        <p14:creationId xmlns:p14="http://schemas.microsoft.com/office/powerpoint/2010/main" val="398909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Intro – hvem er jeg?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da-DK" dirty="0"/>
              <a:t>Pædagog</a:t>
            </a:r>
          </a:p>
          <a:p>
            <a:pPr lvl="0"/>
            <a:r>
              <a:rPr lang="da-DK" dirty="0"/>
              <a:t>RUC</a:t>
            </a:r>
          </a:p>
          <a:p>
            <a:pPr lvl="0"/>
            <a:r>
              <a:rPr lang="da-DK" dirty="0"/>
              <a:t>Uddannelses- og erhvervsvejledning – but </a:t>
            </a:r>
            <a:r>
              <a:rPr lang="da-DK" dirty="0" err="1"/>
              <a:t>why</a:t>
            </a:r>
            <a:r>
              <a:rPr lang="da-DK" dirty="0"/>
              <a:t>?????</a:t>
            </a:r>
          </a:p>
          <a:p>
            <a:pPr lvl="0"/>
            <a:r>
              <a:rPr lang="da-DK" dirty="0"/>
              <a:t>Politisk styringsredskab</a:t>
            </a:r>
          </a:p>
          <a:p>
            <a:pPr lvl="0"/>
            <a:r>
              <a:rPr lang="da-DK" dirty="0"/>
              <a:t>Vejlederforum</a:t>
            </a:r>
          </a:p>
          <a:p>
            <a:pPr lvl="0"/>
            <a:r>
              <a:rPr lang="da-DK" dirty="0"/>
              <a:t>Coach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2245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Hvis I vil mig (noget)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I kan oprette jer gratis i en måned på vejlederforum.dk</a:t>
            </a:r>
          </a:p>
          <a:p>
            <a:r>
              <a:rPr lang="da-DK" dirty="0"/>
              <a:t>I kan følge med på Vejlederforums Facebook-side</a:t>
            </a:r>
          </a:p>
          <a:p>
            <a:r>
              <a:rPr lang="da-DK" dirty="0"/>
              <a:t>I kan </a:t>
            </a:r>
            <a:r>
              <a:rPr lang="da-DK"/>
              <a:t>kontakte mig: </a:t>
            </a:r>
            <a:r>
              <a:rPr lang="da-DK">
                <a:hlinkClick r:id="rId3"/>
              </a:rPr>
              <a:t>mmc@schultz.dk</a:t>
            </a:r>
            <a:r>
              <a:rPr lang="da-DK"/>
              <a:t> / 41954794</a:t>
            </a:r>
            <a:endParaRPr lang="da-DK" dirty="0"/>
          </a:p>
          <a:p>
            <a:r>
              <a:rPr lang="da-DK" dirty="0"/>
              <a:t>Husk et magasin med temaerne: Kunstig Intelligens og Tværfaglighed</a:t>
            </a:r>
          </a:p>
          <a:p>
            <a:endParaRPr lang="da-DK" dirty="0"/>
          </a:p>
          <a:p>
            <a:r>
              <a:rPr lang="da-DK" dirty="0"/>
              <a:t>TAK for nu!</a:t>
            </a:r>
          </a:p>
        </p:txBody>
      </p:sp>
    </p:spTree>
    <p:extLst>
      <p:ext uri="{BB962C8B-B14F-4D97-AF65-F5344CB8AC3E}">
        <p14:creationId xmlns:p14="http://schemas.microsoft.com/office/powerpoint/2010/main" val="101429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8117" y="2755561"/>
            <a:ext cx="6923883" cy="719361"/>
          </a:xfrm>
        </p:spPr>
        <p:txBody>
          <a:bodyPr/>
          <a:lstStyle/>
          <a:p>
            <a:r>
              <a:rPr lang="da-DK" b="1" dirty="0"/>
              <a:t>Generationsbetegnelser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8E0EF56-E5BE-4002-A1F3-FD7A4FDC71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" y="0"/>
            <a:ext cx="4572000" cy="68580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DF527552-9F16-4D15-9412-7A1E755436BA}"/>
              </a:ext>
            </a:extLst>
          </p:cNvPr>
          <p:cNvSpPr/>
          <p:nvPr/>
        </p:nvSpPr>
        <p:spPr bwMode="auto">
          <a:xfrm>
            <a:off x="0" y="1258"/>
            <a:ext cx="4572717" cy="6858000"/>
          </a:xfrm>
          <a:prstGeom prst="rect">
            <a:avLst/>
          </a:prstGeom>
          <a:solidFill>
            <a:srgbClr val="8FADDB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5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Generationsbetegnelser</a:t>
            </a:r>
            <a:r>
              <a:rPr lang="da-DK" dirty="0"/>
              <a:t> – hvem er de (og vi)?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endParaRPr lang="da-DK" sz="3200" dirty="0"/>
          </a:p>
          <a:p>
            <a:r>
              <a:rPr lang="da-DK" sz="3200" dirty="0"/>
              <a:t>Øvelse 1: Sæt nogle overskrifter på de unge, I møder.</a:t>
            </a:r>
          </a:p>
        </p:txBody>
      </p:sp>
    </p:spTree>
    <p:extLst>
      <p:ext uri="{BB962C8B-B14F-4D97-AF65-F5344CB8AC3E}">
        <p14:creationId xmlns:p14="http://schemas.microsoft.com/office/powerpoint/2010/main" val="347456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405608"/>
            <a:ext cx="7632848" cy="863377"/>
          </a:xfrm>
        </p:spPr>
        <p:txBody>
          <a:bodyPr/>
          <a:lstStyle/>
          <a:p>
            <a:r>
              <a:rPr lang="da-DK" b="1" dirty="0"/>
              <a:t>Øvelse 1 – hvem er de unge?</a:t>
            </a:r>
          </a:p>
        </p:txBody>
      </p:sp>
      <p:pic>
        <p:nvPicPr>
          <p:cNvPr id="3074" name="Picture 2" descr="image001">
            <a:extLst>
              <a:ext uri="{FF2B5EF4-FFF2-40B4-BE49-F238E27FC236}">
                <a16:creationId xmlns:a16="http://schemas.microsoft.com/office/drawing/2014/main" id="{03FB81B9-6785-4510-B235-74F6F180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464" y="1429687"/>
            <a:ext cx="6120680" cy="523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68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Øvelse 2 – Hvem er I?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da-DK" dirty="0"/>
              <a:t>Sæt en overskrift på jer selv</a:t>
            </a:r>
          </a:p>
          <a:p>
            <a:pPr lvl="0"/>
            <a:endParaRPr lang="da-DK" dirty="0"/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473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Øvelse 3 – Hvem var vi dengang?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da-DK" dirty="0"/>
              <a:t>Hvilke betegnelser satte man på jeres generation, da I var unge? </a:t>
            </a:r>
          </a:p>
        </p:txBody>
      </p:sp>
    </p:spTree>
    <p:extLst>
      <p:ext uri="{BB962C8B-B14F-4D97-AF65-F5344CB8AC3E}">
        <p14:creationId xmlns:p14="http://schemas.microsoft.com/office/powerpoint/2010/main" val="138879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352" y="476672"/>
            <a:ext cx="2603476" cy="791369"/>
          </a:xfrm>
        </p:spPr>
        <p:txBody>
          <a:bodyPr/>
          <a:lstStyle/>
          <a:p>
            <a:r>
              <a:rPr lang="da-DK" b="1" dirty="0"/>
              <a:t>Øvelse 3</a:t>
            </a:r>
          </a:p>
        </p:txBody>
      </p:sp>
      <p:pic>
        <p:nvPicPr>
          <p:cNvPr id="2050" name="Billede 3" descr="image005">
            <a:extLst>
              <a:ext uri="{FF2B5EF4-FFF2-40B4-BE49-F238E27FC236}">
                <a16:creationId xmlns:a16="http://schemas.microsoft.com/office/drawing/2014/main" id="{4809B306-A79E-4E19-B4A1-9D857F4C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688" y="764704"/>
            <a:ext cx="70485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793775"/>
      </p:ext>
    </p:extLst>
  </p:cSld>
  <p:clrMapOvr>
    <a:masterClrMapping/>
  </p:clrMapOvr>
</p:sld>
</file>

<file path=ppt/theme/theme1.xml><?xml version="1.0" encoding="utf-8"?>
<a:theme xmlns:a="http://schemas.openxmlformats.org/drawingml/2006/main" name="1_Schultz master">
  <a:themeElements>
    <a:clrScheme name="Schultz">
      <a:dk1>
        <a:sysClr val="windowText" lastClr="000000"/>
      </a:dk1>
      <a:lt1>
        <a:sysClr val="window" lastClr="FFFFFF"/>
      </a:lt1>
      <a:dk2>
        <a:srgbClr val="192B6D"/>
      </a:dk2>
      <a:lt2>
        <a:srgbClr val="D8D8D8"/>
      </a:lt2>
      <a:accent1>
        <a:srgbClr val="00B8F2"/>
      </a:accent1>
      <a:accent2>
        <a:srgbClr val="E52A74"/>
      </a:accent2>
      <a:accent3>
        <a:srgbClr val="C3E8FB"/>
      </a:accent3>
      <a:accent4>
        <a:srgbClr val="8FADDB"/>
      </a:accent4>
      <a:accent5>
        <a:srgbClr val="C1BBDF"/>
      </a:accent5>
      <a:accent6>
        <a:srgbClr val="953A8C"/>
      </a:accent6>
      <a:hlink>
        <a:srgbClr val="192B6D"/>
      </a:hlink>
      <a:folHlink>
        <a:srgbClr val="000000"/>
      </a:folHlink>
    </a:clrScheme>
    <a:fontScheme name="Title and Content, bullets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i="0" u="none" strike="noStrike" cap="none" normalizeH="0" baseline="0" dirty="0" smtClean="0">
            <a:ln>
              <a:noFill/>
            </a:ln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7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1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kern="0" cap="none" spc="0" normalizeH="0" baseline="0" noProof="0" dirty="0" smtClean="0">
            <a:ln>
              <a:noFill/>
            </a:ln>
            <a:solidFill>
              <a:srgbClr val="00B0F0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Title and Content, bullets 1">
        <a:dk1>
          <a:srgbClr val="000000"/>
        </a:dk1>
        <a:lt1>
          <a:srgbClr val="FFFFFF"/>
        </a:lt1>
        <a:dk2>
          <a:srgbClr val="898989"/>
        </a:dk2>
        <a:lt2>
          <a:srgbClr val="C3E8FB"/>
        </a:lt2>
        <a:accent1>
          <a:srgbClr val="00B8F2"/>
        </a:accent1>
        <a:accent2>
          <a:srgbClr val="543E77"/>
        </a:accent2>
        <a:accent3>
          <a:srgbClr val="FFFFFF"/>
        </a:accent3>
        <a:accent4>
          <a:srgbClr val="000000"/>
        </a:accent4>
        <a:accent5>
          <a:srgbClr val="AAD8F7"/>
        </a:accent5>
        <a:accent6>
          <a:srgbClr val="4B376B"/>
        </a:accent6>
        <a:hlink>
          <a:srgbClr val="00B8F2"/>
        </a:hlink>
        <a:folHlink>
          <a:srgbClr val="89898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Content, bullets 2">
        <a:dk1>
          <a:srgbClr val="000000"/>
        </a:dk1>
        <a:lt1>
          <a:srgbClr val="FFFFFF"/>
        </a:lt1>
        <a:dk2>
          <a:srgbClr val="543E77"/>
        </a:dk2>
        <a:lt2>
          <a:srgbClr val="C1BBDF"/>
        </a:lt2>
        <a:accent1>
          <a:srgbClr val="953A8C"/>
        </a:accent1>
        <a:accent2>
          <a:srgbClr val="E52A74"/>
        </a:accent2>
        <a:accent3>
          <a:srgbClr val="FFFFFF"/>
        </a:accent3>
        <a:accent4>
          <a:srgbClr val="000000"/>
        </a:accent4>
        <a:accent5>
          <a:srgbClr val="C8AEC5"/>
        </a:accent5>
        <a:accent6>
          <a:srgbClr val="CF2568"/>
        </a:accent6>
        <a:hlink>
          <a:srgbClr val="00B8F2"/>
        </a:hlink>
        <a:folHlink>
          <a:srgbClr val="8FAD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1" id="{CC29BDF1-AD21-40CB-916A-5F251BDF1C8B}" vid="{41B73480-A4B8-4242-B78B-2AC69F8E00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Schultz template - ny</Template>
  <TotalTime>5528</TotalTime>
  <Words>666</Words>
  <Application>Microsoft Office PowerPoint</Application>
  <PresentationFormat>Widescreen</PresentationFormat>
  <Paragraphs>144</Paragraphs>
  <Slides>30</Slides>
  <Notes>30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6" baseType="lpstr">
      <vt:lpstr>Arial</vt:lpstr>
      <vt:lpstr>Calibri</vt:lpstr>
      <vt:lpstr>Tahoma</vt:lpstr>
      <vt:lpstr>Verdana</vt:lpstr>
      <vt:lpstr>Wingdings 3</vt:lpstr>
      <vt:lpstr>1_Schultz master</vt:lpstr>
      <vt:lpstr>Vil vi den unge?</vt:lpstr>
      <vt:lpstr>Dagsorden: Vil vi den unge – eller vil vi noget med den unge? </vt:lpstr>
      <vt:lpstr>Intro – hvem er jeg?</vt:lpstr>
      <vt:lpstr>Generationsbetegnelser</vt:lpstr>
      <vt:lpstr>Generationsbetegnelser – hvem er de (og vi)?</vt:lpstr>
      <vt:lpstr>Øvelse 1 – hvem er de unge?</vt:lpstr>
      <vt:lpstr>Øvelse 2 – Hvem er I?</vt:lpstr>
      <vt:lpstr>Øvelse 3 – Hvem var vi dengang?</vt:lpstr>
      <vt:lpstr>Øvelse 3</vt:lpstr>
      <vt:lpstr> Øvelse 4 – Hvem er vi nu?</vt:lpstr>
      <vt:lpstr>Øvelse 4</vt:lpstr>
      <vt:lpstr>Øjebliksbillede – Unge på speed /Jørgen Carlsen</vt:lpstr>
      <vt:lpstr>Øjebliksbillede – Unge på speed /Jørgen Carlsen</vt:lpstr>
      <vt:lpstr>Øjebliksbillede – Unge på speed /Jørgen Carlsen</vt:lpstr>
      <vt:lpstr>Øjebliksbillede – Unge på speed /Jørgen Carlsen</vt:lpstr>
      <vt:lpstr>Øjebliksbillede – Unge på speed /Jørgen Carlsen</vt:lpstr>
      <vt:lpstr>Øjebliksbillede – Generation Lydig og flink /Rasmus Willig</vt:lpstr>
      <vt:lpstr>Øjebliksbillede – Generation Lydig og flink /Rasmus Willig</vt:lpstr>
      <vt:lpstr>Øjebliksbillede – Generation lydig og flink /Rasmus Willig</vt:lpstr>
      <vt:lpstr>Øjebliksbillede – Ry og rygte /Emma Holten</vt:lpstr>
      <vt:lpstr>Øjebliksbillede – Ry og rygte /Emma Holten</vt:lpstr>
      <vt:lpstr>Øjebliksbillede – Ry og rygte /Emma Holten</vt:lpstr>
      <vt:lpstr>Øjebliksbillede – Ry og rygte /Emma Holten</vt:lpstr>
      <vt:lpstr>Modsvar: At ville de unge Robusthed – eller ej</vt:lpstr>
      <vt:lpstr>Modsvar: At ville de unge Robusthed – eller ej</vt:lpstr>
      <vt:lpstr>Modsvar – vi handler meningsfuldt</vt:lpstr>
      <vt:lpstr>Modsvar – vi handler meningsfuldt</vt:lpstr>
      <vt:lpstr>Modsvar – kunne det være modsat?</vt:lpstr>
      <vt:lpstr>Modsvar – at ville de unge</vt:lpstr>
      <vt:lpstr>Hvis I vil mig (noget)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Schultz Fasit: Generel opsætning</dc:title>
  <dc:creator>Peter Ørding-Thomsen</dc:creator>
  <cp:lastModifiedBy>Dorthe Nielsen</cp:lastModifiedBy>
  <cp:revision>158</cp:revision>
  <cp:lastPrinted>2017-08-29T07:41:34Z</cp:lastPrinted>
  <dcterms:created xsi:type="dcterms:W3CDTF">2016-01-28T13:37:17Z</dcterms:created>
  <dcterms:modified xsi:type="dcterms:W3CDTF">2017-09-12T17:25:46Z</dcterms:modified>
</cp:coreProperties>
</file>