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66" r:id="rId3"/>
    <p:sldId id="401" r:id="rId4"/>
    <p:sldId id="407" r:id="rId5"/>
    <p:sldId id="403" r:id="rId6"/>
    <p:sldId id="405" r:id="rId7"/>
    <p:sldId id="408" r:id="rId8"/>
    <p:sldId id="409" r:id="rId9"/>
    <p:sldId id="410" r:id="rId10"/>
    <p:sldId id="411" r:id="rId11"/>
    <p:sldId id="412" r:id="rId12"/>
    <p:sldId id="443" r:id="rId13"/>
    <p:sldId id="449" r:id="rId14"/>
    <p:sldId id="450" r:id="rId15"/>
    <p:sldId id="458" r:id="rId16"/>
    <p:sldId id="459" r:id="rId17"/>
    <p:sldId id="460" r:id="rId18"/>
    <p:sldId id="461" r:id="rId19"/>
    <p:sldId id="462" r:id="rId20"/>
    <p:sldId id="463" r:id="rId21"/>
    <p:sldId id="464" r:id="rId22"/>
    <p:sldId id="465" r:id="rId23"/>
    <p:sldId id="466" r:id="rId24"/>
    <p:sldId id="467" r:id="rId25"/>
    <p:sldId id="446" r:id="rId26"/>
    <p:sldId id="447" r:id="rId27"/>
    <p:sldId id="448" r:id="rId28"/>
    <p:sldId id="439" r:id="rId29"/>
    <p:sldId id="440" r:id="rId30"/>
    <p:sldId id="441" r:id="rId3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04355-0F5B-4F06-9B28-EE25D4B77053}" type="datetimeFigureOut">
              <a:rPr lang="da-DK" smtClean="0"/>
              <a:t>26-10-2018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E2589-3F3E-462A-A088-F11665B7762C}" type="slidenum">
              <a:rPr lang="da-DK" smtClean="0"/>
              <a:t>‹nr.›</a:t>
            </a:fld>
            <a:endParaRPr lang="da-DK"/>
          </a:p>
        </p:txBody>
      </p:sp>
    </p:spTree>
    <p:extLst>
      <p:ext uri="{BB962C8B-B14F-4D97-AF65-F5344CB8AC3E}">
        <p14:creationId xmlns:p14="http://schemas.microsoft.com/office/powerpoint/2010/main" val="19924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3</a:t>
            </a:fld>
            <a:endParaRPr lang="en-US"/>
          </a:p>
        </p:txBody>
      </p:sp>
    </p:spTree>
    <p:extLst>
      <p:ext uri="{BB962C8B-B14F-4D97-AF65-F5344CB8AC3E}">
        <p14:creationId xmlns:p14="http://schemas.microsoft.com/office/powerpoint/2010/main" val="339264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12</a:t>
            </a:fld>
            <a:endParaRPr lang="en-US"/>
          </a:p>
        </p:txBody>
      </p:sp>
    </p:spTree>
    <p:extLst>
      <p:ext uri="{BB962C8B-B14F-4D97-AF65-F5344CB8AC3E}">
        <p14:creationId xmlns:p14="http://schemas.microsoft.com/office/powerpoint/2010/main" val="295798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25</a:t>
            </a:fld>
            <a:endParaRPr lang="en-US"/>
          </a:p>
        </p:txBody>
      </p:sp>
    </p:spTree>
    <p:extLst>
      <p:ext uri="{BB962C8B-B14F-4D97-AF65-F5344CB8AC3E}">
        <p14:creationId xmlns:p14="http://schemas.microsoft.com/office/powerpoint/2010/main" val="192255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26</a:t>
            </a:fld>
            <a:endParaRPr lang="en-US"/>
          </a:p>
        </p:txBody>
      </p:sp>
    </p:spTree>
    <p:extLst>
      <p:ext uri="{BB962C8B-B14F-4D97-AF65-F5344CB8AC3E}">
        <p14:creationId xmlns:p14="http://schemas.microsoft.com/office/powerpoint/2010/main" val="102976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27</a:t>
            </a:fld>
            <a:endParaRPr lang="en-US"/>
          </a:p>
        </p:txBody>
      </p:sp>
    </p:spTree>
    <p:extLst>
      <p:ext uri="{BB962C8B-B14F-4D97-AF65-F5344CB8AC3E}">
        <p14:creationId xmlns:p14="http://schemas.microsoft.com/office/powerpoint/2010/main" val="39118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4</a:t>
            </a:fld>
            <a:endParaRPr lang="en-US"/>
          </a:p>
        </p:txBody>
      </p:sp>
    </p:spTree>
    <p:extLst>
      <p:ext uri="{BB962C8B-B14F-4D97-AF65-F5344CB8AC3E}">
        <p14:creationId xmlns:p14="http://schemas.microsoft.com/office/powerpoint/2010/main" val="334057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5</a:t>
            </a:fld>
            <a:endParaRPr lang="en-US"/>
          </a:p>
        </p:txBody>
      </p:sp>
    </p:spTree>
    <p:extLst>
      <p:ext uri="{BB962C8B-B14F-4D97-AF65-F5344CB8AC3E}">
        <p14:creationId xmlns:p14="http://schemas.microsoft.com/office/powerpoint/2010/main" val="358448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6</a:t>
            </a:fld>
            <a:endParaRPr lang="en-US"/>
          </a:p>
        </p:txBody>
      </p:sp>
    </p:spTree>
    <p:extLst>
      <p:ext uri="{BB962C8B-B14F-4D97-AF65-F5344CB8AC3E}">
        <p14:creationId xmlns:p14="http://schemas.microsoft.com/office/powerpoint/2010/main" val="133388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7</a:t>
            </a:fld>
            <a:endParaRPr lang="en-US"/>
          </a:p>
        </p:txBody>
      </p:sp>
    </p:spTree>
    <p:extLst>
      <p:ext uri="{BB962C8B-B14F-4D97-AF65-F5344CB8AC3E}">
        <p14:creationId xmlns:p14="http://schemas.microsoft.com/office/powerpoint/2010/main" val="172328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8</a:t>
            </a:fld>
            <a:endParaRPr lang="en-US"/>
          </a:p>
        </p:txBody>
      </p:sp>
    </p:spTree>
    <p:extLst>
      <p:ext uri="{BB962C8B-B14F-4D97-AF65-F5344CB8AC3E}">
        <p14:creationId xmlns:p14="http://schemas.microsoft.com/office/powerpoint/2010/main" val="207743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9</a:t>
            </a:fld>
            <a:endParaRPr lang="en-US"/>
          </a:p>
        </p:txBody>
      </p:sp>
    </p:spTree>
    <p:extLst>
      <p:ext uri="{BB962C8B-B14F-4D97-AF65-F5344CB8AC3E}">
        <p14:creationId xmlns:p14="http://schemas.microsoft.com/office/powerpoint/2010/main" val="144830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10</a:t>
            </a:fld>
            <a:endParaRPr lang="en-US"/>
          </a:p>
        </p:txBody>
      </p:sp>
    </p:spTree>
    <p:extLst>
      <p:ext uri="{BB962C8B-B14F-4D97-AF65-F5344CB8AC3E}">
        <p14:creationId xmlns:p14="http://schemas.microsoft.com/office/powerpoint/2010/main" val="70981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606CAD29-AACE-4614-8799-2DEE6E79E9C1}" type="slidenum">
              <a:rPr lang="en-US" smtClean="0"/>
              <a:pPr/>
              <a:t>11</a:t>
            </a:fld>
            <a:endParaRPr lang="en-US"/>
          </a:p>
        </p:txBody>
      </p:sp>
    </p:spTree>
    <p:extLst>
      <p:ext uri="{BB962C8B-B14F-4D97-AF65-F5344CB8AC3E}">
        <p14:creationId xmlns:p14="http://schemas.microsoft.com/office/powerpoint/2010/main" val="369796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441FA1BA-4B4B-48F2-B262-1504834FE235}" type="datetimeFigureOut">
              <a:rPr lang="da-DK" smtClean="0"/>
              <a:t>26-10-2018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74486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1FA1BA-4B4B-48F2-B262-1504834FE235}" type="datetimeFigureOut">
              <a:rPr lang="da-DK" smtClean="0"/>
              <a:t>26-10-2018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62934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1FA1BA-4B4B-48F2-B262-1504834FE235}" type="datetimeFigureOut">
              <a:rPr lang="da-DK" smtClean="0"/>
              <a:t>26-10-2018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135185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titeltypografi i masteren</a:t>
            </a:r>
          </a:p>
        </p:txBody>
      </p:sp>
      <p:sp>
        <p:nvSpPr>
          <p:cNvPr id="3" name="Pladsholder til indhold 2"/>
          <p:cNvSpPr>
            <a:spLocks noGrp="1"/>
          </p:cNvSpPr>
          <p:nvPr>
            <p:ph idx="1"/>
          </p:nvPr>
        </p:nvSpPr>
        <p:spPr/>
        <p:txBody>
          <a:bodyPr/>
          <a:lstStyle>
            <a:lvl1pPr>
              <a:defRPr sz="1970" baseline="0"/>
            </a:lvl1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iasnummer 3"/>
          <p:cNvSpPr>
            <a:spLocks noGrp="1"/>
          </p:cNvSpPr>
          <p:nvPr>
            <p:ph type="sldNum" sz="quarter" idx="10"/>
          </p:nvPr>
        </p:nvSpPr>
        <p:spPr/>
        <p:txBody>
          <a:bodyPr/>
          <a:lstStyle>
            <a:lvl1pPr>
              <a:defRPr/>
            </a:lvl1pPr>
          </a:lstStyle>
          <a:p>
            <a:fld id="{AF661BB6-F8F2-4ED2-8E10-AD250B7E024D}" type="slidenum">
              <a:rPr lang="da-DK"/>
              <a:pPr/>
              <a:t>‹nr.›</a:t>
            </a:fld>
            <a:endParaRPr lang="da-DK"/>
          </a:p>
        </p:txBody>
      </p:sp>
      <p:sp>
        <p:nvSpPr>
          <p:cNvPr id="6" name="Pladsholder til indhold 5"/>
          <p:cNvSpPr>
            <a:spLocks noGrp="1"/>
          </p:cNvSpPr>
          <p:nvPr>
            <p:ph sz="quarter" idx="11"/>
          </p:nvPr>
        </p:nvSpPr>
        <p:spPr>
          <a:xfrm>
            <a:off x="11567584" y="620713"/>
            <a:ext cx="1219200" cy="9144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3945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titeltypografi i masteren</a:t>
            </a:r>
          </a:p>
        </p:txBody>
      </p:sp>
      <p:sp>
        <p:nvSpPr>
          <p:cNvPr id="3" name="Pladsholder til indhold 2"/>
          <p:cNvSpPr>
            <a:spLocks noGrp="1"/>
          </p:cNvSpPr>
          <p:nvPr>
            <p:ph idx="1"/>
          </p:nvPr>
        </p:nvSpPr>
        <p:spPr/>
        <p:txBody>
          <a:bodyPr/>
          <a:lstStyle>
            <a:lvl1pPr>
              <a:defRPr sz="1970" baseline="0"/>
            </a:lvl1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iasnummer 3"/>
          <p:cNvSpPr>
            <a:spLocks noGrp="1"/>
          </p:cNvSpPr>
          <p:nvPr>
            <p:ph type="sldNum" sz="quarter" idx="10"/>
          </p:nvPr>
        </p:nvSpPr>
        <p:spPr/>
        <p:txBody>
          <a:bodyPr/>
          <a:lstStyle>
            <a:lvl1pPr>
              <a:defRPr/>
            </a:lvl1pPr>
          </a:lstStyle>
          <a:p>
            <a:fld id="{AF661BB6-F8F2-4ED2-8E10-AD250B7E024D}" type="slidenum">
              <a:rPr lang="da-DK"/>
              <a:pPr/>
              <a:t>‹nr.›</a:t>
            </a:fld>
            <a:endParaRPr lang="da-DK"/>
          </a:p>
        </p:txBody>
      </p:sp>
      <p:sp>
        <p:nvSpPr>
          <p:cNvPr id="6" name="Pladsholder til indhold 5"/>
          <p:cNvSpPr>
            <a:spLocks noGrp="1"/>
          </p:cNvSpPr>
          <p:nvPr>
            <p:ph sz="quarter" idx="11"/>
          </p:nvPr>
        </p:nvSpPr>
        <p:spPr>
          <a:xfrm>
            <a:off x="11567584" y="620713"/>
            <a:ext cx="1219200" cy="9144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715815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titeltypografi i masteren</a:t>
            </a:r>
          </a:p>
        </p:txBody>
      </p:sp>
      <p:sp>
        <p:nvSpPr>
          <p:cNvPr id="3" name="Pladsholder til indhold 2"/>
          <p:cNvSpPr>
            <a:spLocks noGrp="1"/>
          </p:cNvSpPr>
          <p:nvPr>
            <p:ph idx="1"/>
          </p:nvPr>
        </p:nvSpPr>
        <p:spPr/>
        <p:txBody>
          <a:bodyPr/>
          <a:lstStyle>
            <a:lvl1pPr>
              <a:defRPr sz="1970" baseline="0"/>
            </a:lvl1p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iasnummer 3"/>
          <p:cNvSpPr>
            <a:spLocks noGrp="1"/>
          </p:cNvSpPr>
          <p:nvPr>
            <p:ph type="sldNum" sz="quarter" idx="10"/>
          </p:nvPr>
        </p:nvSpPr>
        <p:spPr/>
        <p:txBody>
          <a:bodyPr/>
          <a:lstStyle>
            <a:lvl1pPr>
              <a:defRPr/>
            </a:lvl1pPr>
          </a:lstStyle>
          <a:p>
            <a:fld id="{AF661BB6-F8F2-4ED2-8E10-AD250B7E024D}" type="slidenum">
              <a:rPr lang="da-DK"/>
              <a:pPr/>
              <a:t>‹nr.›</a:t>
            </a:fld>
            <a:endParaRPr lang="da-DK"/>
          </a:p>
        </p:txBody>
      </p:sp>
      <p:sp>
        <p:nvSpPr>
          <p:cNvPr id="6" name="Pladsholder til indhold 5"/>
          <p:cNvSpPr>
            <a:spLocks noGrp="1"/>
          </p:cNvSpPr>
          <p:nvPr>
            <p:ph sz="quarter" idx="11"/>
          </p:nvPr>
        </p:nvSpPr>
        <p:spPr>
          <a:xfrm>
            <a:off x="11567584" y="620713"/>
            <a:ext cx="1219200" cy="91440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239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1FA1BA-4B4B-48F2-B262-1504834FE235}" type="datetimeFigureOut">
              <a:rPr lang="da-DK" smtClean="0"/>
              <a:t>26-10-2018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4402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441FA1BA-4B4B-48F2-B262-1504834FE235}" type="datetimeFigureOut">
              <a:rPr lang="da-DK" smtClean="0"/>
              <a:t>26-10-2018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74183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41FA1BA-4B4B-48F2-B262-1504834FE235}" type="datetimeFigureOut">
              <a:rPr lang="da-DK" smtClean="0"/>
              <a:t>26-10-2018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71749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41FA1BA-4B4B-48F2-B262-1504834FE235}" type="datetimeFigureOut">
              <a:rPr lang="da-DK" smtClean="0"/>
              <a:t>26-10-2018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334418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441FA1BA-4B4B-48F2-B262-1504834FE235}" type="datetimeFigureOut">
              <a:rPr lang="da-DK" smtClean="0"/>
              <a:t>26-10-2018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18140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41FA1BA-4B4B-48F2-B262-1504834FE235}" type="datetimeFigureOut">
              <a:rPr lang="da-DK" smtClean="0"/>
              <a:t>26-10-2018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178355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441FA1BA-4B4B-48F2-B262-1504834FE235}" type="datetimeFigureOut">
              <a:rPr lang="da-DK" smtClean="0"/>
              <a:t>26-10-2018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217798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441FA1BA-4B4B-48F2-B262-1504834FE235}" type="datetimeFigureOut">
              <a:rPr lang="da-DK" smtClean="0"/>
              <a:t>26-10-2018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AE0175A3-C779-41DF-9585-74478BBE3711}" type="slidenum">
              <a:rPr lang="da-DK" smtClean="0"/>
              <a:t>‹nr.›</a:t>
            </a:fld>
            <a:endParaRPr lang="da-DK"/>
          </a:p>
        </p:txBody>
      </p:sp>
    </p:spTree>
    <p:extLst>
      <p:ext uri="{BB962C8B-B14F-4D97-AF65-F5344CB8AC3E}">
        <p14:creationId xmlns:p14="http://schemas.microsoft.com/office/powerpoint/2010/main" val="56896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FA1BA-4B4B-48F2-B262-1504834FE235}" type="datetimeFigureOut">
              <a:rPr lang="da-DK" smtClean="0"/>
              <a:t>26-10-2018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175A3-C779-41DF-9585-74478BBE3711}" type="slidenum">
              <a:rPr lang="da-DK" smtClean="0"/>
              <a:t>‹nr.›</a:t>
            </a:fld>
            <a:endParaRPr lang="da-DK"/>
          </a:p>
        </p:txBody>
      </p:sp>
    </p:spTree>
    <p:extLst>
      <p:ext uri="{BB962C8B-B14F-4D97-AF65-F5344CB8AC3E}">
        <p14:creationId xmlns:p14="http://schemas.microsoft.com/office/powerpoint/2010/main" val="127796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ebe@uni.gl"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050" y="520121"/>
            <a:ext cx="12323172" cy="3224565"/>
          </a:xfrm>
        </p:spPr>
        <p:txBody>
          <a:bodyPr>
            <a:normAutofit/>
          </a:bodyPr>
          <a:lstStyle/>
          <a:p>
            <a:r>
              <a:rPr lang="en-US" b="1" i="1" dirty="0" err="1"/>
              <a:t>Barndommen</a:t>
            </a:r>
            <a:r>
              <a:rPr lang="en-US" b="1" i="1" dirty="0"/>
              <a:t> </a:t>
            </a:r>
            <a:r>
              <a:rPr lang="en-US" b="1" i="1" dirty="0" err="1"/>
              <a:t>skrumper</a:t>
            </a:r>
            <a:r>
              <a:rPr lang="en-US" b="1" i="1" dirty="0"/>
              <a:t> </a:t>
            </a:r>
            <a:br>
              <a:rPr lang="en-US" b="1" i="1" dirty="0"/>
            </a:br>
            <a:r>
              <a:rPr lang="en-US" b="1" i="1" dirty="0" err="1"/>
              <a:t>og</a:t>
            </a:r>
            <a:r>
              <a:rPr lang="en-US" b="1" i="1" dirty="0"/>
              <a:t> </a:t>
            </a:r>
            <a:r>
              <a:rPr lang="en-US" b="1" i="1" dirty="0" err="1"/>
              <a:t>gøres</a:t>
            </a:r>
            <a:r>
              <a:rPr lang="en-US" b="1" i="1" dirty="0"/>
              <a:t> </a:t>
            </a:r>
            <a:r>
              <a:rPr lang="en-US" b="1" i="1" dirty="0" err="1"/>
              <a:t>lineær</a:t>
            </a:r>
            <a:r>
              <a:rPr lang="en-US" b="1" i="1" dirty="0"/>
              <a:t> </a:t>
            </a:r>
            <a:r>
              <a:rPr lang="en-US" b="1" i="1" dirty="0" err="1"/>
              <a:t>og</a:t>
            </a:r>
            <a:r>
              <a:rPr lang="en-US" b="1" i="1" dirty="0"/>
              <a:t> </a:t>
            </a:r>
            <a:r>
              <a:rPr lang="en-US" b="1" i="1" dirty="0" err="1"/>
              <a:t>funktionel</a:t>
            </a:r>
            <a:br>
              <a:rPr lang="en-US" b="1" i="1" dirty="0"/>
            </a:br>
            <a:r>
              <a:rPr lang="en-US" b="1" i="1" dirty="0"/>
              <a:t> </a:t>
            </a:r>
            <a:endParaRPr lang="en-US" b="1" dirty="0"/>
          </a:p>
        </p:txBody>
      </p:sp>
      <p:sp>
        <p:nvSpPr>
          <p:cNvPr id="3" name="Undertitel 2"/>
          <p:cNvSpPr>
            <a:spLocks noGrp="1"/>
          </p:cNvSpPr>
          <p:nvPr>
            <p:ph type="subTitle" idx="1"/>
          </p:nvPr>
        </p:nvSpPr>
        <p:spPr>
          <a:xfrm>
            <a:off x="530225" y="3428998"/>
            <a:ext cx="12192997" cy="3306740"/>
          </a:xfrm>
        </p:spPr>
        <p:txBody>
          <a:bodyPr/>
          <a:lstStyle/>
          <a:p>
            <a:r>
              <a:rPr lang="da-DK" dirty="0"/>
              <a:t>Peter Berliner – og mange, </a:t>
            </a:r>
            <a:r>
              <a:rPr lang="da-DK"/>
              <a:t>mange andre</a:t>
            </a:r>
            <a:endParaRPr lang="da-DK" dirty="0"/>
          </a:p>
          <a:p>
            <a:br>
              <a:rPr lang="da-DK" dirty="0"/>
            </a:br>
            <a:r>
              <a:rPr lang="da-DK" dirty="0">
                <a:hlinkClick r:id="rId2"/>
              </a:rPr>
              <a:t>Pebe@uni.gl</a:t>
            </a:r>
            <a:r>
              <a:rPr lang="da-DK" dirty="0"/>
              <a:t> </a:t>
            </a:r>
            <a:r>
              <a:rPr lang="en-US" sz="2000" dirty="0"/>
              <a:t> </a:t>
            </a:r>
          </a:p>
          <a:p>
            <a:r>
              <a:rPr lang="en-US" sz="2000" dirty="0"/>
              <a:t>29. august, 2018</a:t>
            </a:r>
          </a:p>
          <a:p>
            <a:endParaRPr lang="en-US" sz="2000" dirty="0"/>
          </a:p>
          <a:p>
            <a:endParaRPr lang="en-US" sz="2000" dirty="0"/>
          </a:p>
          <a:p>
            <a:endParaRPr lang="en-US" sz="2000" dirty="0"/>
          </a:p>
          <a:p>
            <a:endParaRPr lang="en-US" sz="2000" dirty="0"/>
          </a:p>
          <a:p>
            <a:endParaRPr lang="en-US" sz="2000" dirty="0"/>
          </a:p>
          <a:p>
            <a:endParaRPr lang="da-DK" dirty="0"/>
          </a:p>
          <a:p>
            <a:endParaRPr lang="da-DK" dirty="0"/>
          </a:p>
        </p:txBody>
      </p:sp>
      <p:sp>
        <p:nvSpPr>
          <p:cNvPr id="9" name="AutoShape 6" descr="https://post.uni.gl/owa/attachment.ashx?id=RgAAAABxUmUg%2bpV1QamQ4yrpndHkBwCvJX6By0h3SIT2GKLNkOe5AAAASYBAAACfTAqaasaMRayRzfgY3klZAAAN8t5vAAAJ&amp;attcnt=1&amp;attid0=BAAAAAAA&amp;attcid0=image002.png%4001D164E2.C5060E70"/>
          <p:cNvSpPr>
            <a:spLocks noChangeAspect="1" noChangeArrowheads="1"/>
          </p:cNvSpPr>
          <p:nvPr/>
        </p:nvSpPr>
        <p:spPr bwMode="auto">
          <a:xfrm>
            <a:off x="95250" y="-327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AutoShape 7" descr="https://post.uni.gl/owa/attachment.ashx?id=RgAAAABxUmUg%2bpV1QamQ4yrpndHkBwCvJX6By0h3SIT2GKLNkOe5AAAASYBAAACfTAqaasaMRayRzfgY3klZAAAN8t5vAAAJ&amp;attcnt=1&amp;attid0=BAAAAAAA&amp;attcid0=image002.png%4001D164E2.C5060E70"/>
          <p:cNvSpPr>
            <a:spLocks noChangeAspect="1" noChangeArrowheads="1"/>
          </p:cNvSpPr>
          <p:nvPr/>
        </p:nvSpPr>
        <p:spPr bwMode="auto">
          <a:xfrm>
            <a:off x="225425" y="-327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AutoShape 8" descr="https://post.uni.gl/owa/attachment.ashx?id=RgAAAABxUmUg%2bpV1QamQ4yrpndHkBwCvJX6By0h3SIT2GKLNkOe5AAAASYBAAACfTAqaasaMRayRzfgY3klZAAAN8t5vAAAJ&amp;attcnt=1&amp;attid0=BAAAAAAA&amp;attcid0=image002.png%4001D164E2.C5060E70"/>
          <p:cNvSpPr>
            <a:spLocks noChangeAspect="1" noChangeArrowheads="1"/>
          </p:cNvSpPr>
          <p:nvPr/>
        </p:nvSpPr>
        <p:spPr bwMode="auto">
          <a:xfrm>
            <a:off x="355600" y="-327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4" name="Billede 13"/>
          <p:cNvPicPr>
            <a:picLocks noChangeAspect="1"/>
          </p:cNvPicPr>
          <p:nvPr/>
        </p:nvPicPr>
        <p:blipFill>
          <a:blip r:embed="rId3"/>
          <a:stretch>
            <a:fillRect/>
          </a:stretch>
        </p:blipFill>
        <p:spPr>
          <a:xfrm>
            <a:off x="7422560" y="179043"/>
            <a:ext cx="1457325" cy="238125"/>
          </a:xfrm>
          <a:prstGeom prst="rect">
            <a:avLst/>
          </a:prstGeom>
        </p:spPr>
      </p:pic>
      <p:pic>
        <p:nvPicPr>
          <p:cNvPr id="12" name="Billede 10"/>
          <p:cNvPicPr/>
          <p:nvPr/>
        </p:nvPicPr>
        <p:blipFill>
          <a:blip r:embed="rId4" cstate="screen">
            <a:extLst>
              <a:ext uri="{28A0092B-C50C-407E-A947-70E740481C1C}">
                <a14:useLocalDpi xmlns:a14="http://schemas.microsoft.com/office/drawing/2010/main"/>
              </a:ext>
            </a:extLst>
          </a:blip>
          <a:stretch>
            <a:fillRect/>
          </a:stretch>
        </p:blipFill>
        <p:spPr>
          <a:xfrm>
            <a:off x="7765142" y="5082368"/>
            <a:ext cx="772160" cy="879475"/>
          </a:xfrm>
          <a:prstGeom prst="rect">
            <a:avLst/>
          </a:prstGeom>
        </p:spPr>
      </p:pic>
    </p:spTree>
    <p:extLst>
      <p:ext uri="{BB962C8B-B14F-4D97-AF65-F5344CB8AC3E}">
        <p14:creationId xmlns:p14="http://schemas.microsoft.com/office/powerpoint/2010/main" val="107394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Forklaringsmodeller</a:t>
            </a:r>
            <a:endParaRPr lang="en-US" dirty="0"/>
          </a:p>
        </p:txBody>
      </p:sp>
      <p:sp>
        <p:nvSpPr>
          <p:cNvPr id="3" name="Pladsholder til indhold 2"/>
          <p:cNvSpPr>
            <a:spLocks noGrp="1"/>
          </p:cNvSpPr>
          <p:nvPr>
            <p:ph idx="1"/>
          </p:nvPr>
        </p:nvSpPr>
        <p:spPr/>
        <p:txBody>
          <a:bodyPr>
            <a:normAutofit fontScale="77500" lnSpcReduction="20000"/>
          </a:bodyPr>
          <a:lstStyle/>
          <a:p>
            <a:r>
              <a:rPr lang="da-DK" dirty="0"/>
              <a:t>Kolonitid, kulturelt </a:t>
            </a:r>
            <a:r>
              <a:rPr lang="da-DK" dirty="0" err="1"/>
              <a:t>genocide</a:t>
            </a:r>
            <a:r>
              <a:rPr lang="da-DK" dirty="0"/>
              <a:t> og manglende selvbestemmelse</a:t>
            </a:r>
          </a:p>
          <a:p>
            <a:r>
              <a:rPr lang="da-DK" dirty="0"/>
              <a:t>Den hurtige udvikling</a:t>
            </a:r>
          </a:p>
          <a:p>
            <a:r>
              <a:rPr lang="da-DK" dirty="0"/>
              <a:t>Den sociale ulighed – den sociale gradient</a:t>
            </a:r>
          </a:p>
          <a:p>
            <a:r>
              <a:rPr lang="da-DK" dirty="0"/>
              <a:t>Vold mod kvinder i oprindelige folk generelt</a:t>
            </a:r>
          </a:p>
          <a:p>
            <a:r>
              <a:rPr lang="da-DK" dirty="0"/>
              <a:t>Forhindringer for at udtrykke følelser – manglende fora for dette</a:t>
            </a:r>
          </a:p>
          <a:p>
            <a:r>
              <a:rPr lang="da-DK" dirty="0"/>
              <a:t>En mandschauvinistisk diskurs, socialitet og materiel fordeling</a:t>
            </a:r>
          </a:p>
          <a:p>
            <a:r>
              <a:rPr lang="da-DK" dirty="0"/>
              <a:t>Manglende uddannelsesniveau</a:t>
            </a:r>
          </a:p>
          <a:p>
            <a:r>
              <a:rPr lang="da-DK" dirty="0"/>
              <a:t>Manglende institutionel indsats</a:t>
            </a:r>
          </a:p>
          <a:p>
            <a:endParaRPr lang="da-DK" dirty="0"/>
          </a:p>
          <a:p>
            <a:r>
              <a:rPr lang="da-DK" dirty="0"/>
              <a:t>Men bemærk at disse forklaringer alle er </a:t>
            </a:r>
            <a:r>
              <a:rPr lang="da-DK" u="sng" dirty="0"/>
              <a:t>negative.</a:t>
            </a:r>
            <a:endParaRPr lang="da-DK" dirty="0"/>
          </a:p>
          <a:p>
            <a:endParaRPr lang="da-DK" u="sng" dirty="0"/>
          </a:p>
          <a:p>
            <a:r>
              <a:rPr lang="da-DK" dirty="0"/>
              <a:t>Hvor ligger undtagelserne? Hvor ligger den alternative fortælling?</a:t>
            </a:r>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10</a:t>
            </a:fld>
            <a:endParaRPr lang="da-DK"/>
          </a:p>
        </p:txBody>
      </p:sp>
    </p:spTree>
    <p:extLst>
      <p:ext uri="{BB962C8B-B14F-4D97-AF65-F5344CB8AC3E}">
        <p14:creationId xmlns:p14="http://schemas.microsoft.com/office/powerpoint/2010/main" val="162793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At kunne</a:t>
            </a:r>
            <a:endParaRPr lang="en-US" dirty="0"/>
          </a:p>
        </p:txBody>
      </p:sp>
      <p:sp>
        <p:nvSpPr>
          <p:cNvPr id="3" name="Pladsholder til indhold 2"/>
          <p:cNvSpPr>
            <a:spLocks noGrp="1"/>
          </p:cNvSpPr>
          <p:nvPr>
            <p:ph idx="1"/>
          </p:nvPr>
        </p:nvSpPr>
        <p:spPr>
          <a:xfrm>
            <a:off x="1847528" y="2420888"/>
            <a:ext cx="8421688" cy="3816424"/>
          </a:xfrm>
        </p:spPr>
        <p:txBody>
          <a:bodyPr>
            <a:normAutofit fontScale="62500" lnSpcReduction="20000"/>
          </a:bodyPr>
          <a:lstStyle/>
          <a:p>
            <a:r>
              <a:rPr lang="da-DK" dirty="0"/>
              <a:t>Den alternative fortælling:</a:t>
            </a:r>
          </a:p>
          <a:p>
            <a:endParaRPr lang="da-DK" dirty="0"/>
          </a:p>
          <a:p>
            <a:pPr>
              <a:buFont typeface="Wingdings" panose="05000000000000000000" pitchFamily="2" charset="2"/>
              <a:buChar char="§"/>
            </a:pPr>
            <a:r>
              <a:rPr lang="da-DK" dirty="0"/>
              <a:t>En stærk, økologisk bevidst og bæredygtig kultur</a:t>
            </a:r>
          </a:p>
          <a:p>
            <a:pPr>
              <a:buFont typeface="Wingdings" panose="05000000000000000000" pitchFamily="2" charset="2"/>
              <a:buChar char="§"/>
            </a:pPr>
            <a:r>
              <a:rPr lang="da-DK" dirty="0"/>
              <a:t>Livsglæden, åbenheden og nye veje frem</a:t>
            </a:r>
          </a:p>
          <a:p>
            <a:pPr>
              <a:buFont typeface="Wingdings" panose="05000000000000000000" pitchFamily="2" charset="2"/>
              <a:buChar char="§"/>
            </a:pPr>
            <a:r>
              <a:rPr lang="da-DK" dirty="0"/>
              <a:t>Latteren og nærværet</a:t>
            </a:r>
          </a:p>
          <a:p>
            <a:pPr>
              <a:buFont typeface="Wingdings" panose="05000000000000000000" pitchFamily="2" charset="2"/>
              <a:buChar char="§"/>
            </a:pPr>
            <a:r>
              <a:rPr lang="da-DK" dirty="0"/>
              <a:t>Sammenvævning, beskedenheden, friheden</a:t>
            </a:r>
          </a:p>
          <a:p>
            <a:pPr>
              <a:buFont typeface="Wingdings" panose="05000000000000000000" pitchFamily="2" charset="2"/>
              <a:buChar char="§"/>
            </a:pPr>
            <a:r>
              <a:rPr lang="da-DK" dirty="0"/>
              <a:t>En kultur, hvor man sagtens kan udtrykke sin mening i rette kontekst</a:t>
            </a:r>
          </a:p>
          <a:p>
            <a:pPr>
              <a:buFont typeface="Wingdings" panose="05000000000000000000" pitchFamily="2" charset="2"/>
              <a:buChar char="§"/>
            </a:pPr>
            <a:r>
              <a:rPr lang="da-DK" dirty="0"/>
              <a:t>En kultur, der værdsætter maden, kunst, børnene, landsskabet, fangstdyrene, teknik, billeder, fortællinger, skønhed, færdighed</a:t>
            </a:r>
          </a:p>
          <a:p>
            <a:pPr>
              <a:buFont typeface="Wingdings" panose="05000000000000000000" pitchFamily="2" charset="2"/>
              <a:buChar char="§"/>
            </a:pPr>
            <a:r>
              <a:rPr lang="da-DK" dirty="0"/>
              <a:t>En kultur, der værdsætter frihed men også </a:t>
            </a:r>
            <a:r>
              <a:rPr lang="da-DK" dirty="0" err="1"/>
              <a:t>gavegivning</a:t>
            </a:r>
            <a:r>
              <a:rPr lang="da-DK" dirty="0"/>
              <a:t> og dermed socialt fællesskab</a:t>
            </a:r>
          </a:p>
          <a:p>
            <a:pPr>
              <a:buFont typeface="Wingdings" panose="05000000000000000000" pitchFamily="2" charset="2"/>
              <a:buChar char="§"/>
            </a:pPr>
            <a:r>
              <a:rPr lang="da-DK" dirty="0"/>
              <a:t>En kultur, der lever i tilblivelse, udvikling og fuld af visioner</a:t>
            </a:r>
          </a:p>
          <a:p>
            <a:pPr>
              <a:buFont typeface="Wingdings" panose="05000000000000000000" pitchFamily="2" charset="2"/>
              <a:buChar char="§"/>
            </a:pPr>
            <a:r>
              <a:rPr lang="da-DK" dirty="0"/>
              <a:t>Det stærkeste eksempel for oprindelige folk – og en levende medspiller i Vestnorden. </a:t>
            </a:r>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11</a:t>
            </a:fld>
            <a:endParaRPr lang="da-DK"/>
          </a:p>
        </p:txBody>
      </p:sp>
    </p:spTree>
    <p:extLst>
      <p:ext uri="{BB962C8B-B14F-4D97-AF65-F5344CB8AC3E}">
        <p14:creationId xmlns:p14="http://schemas.microsoft.com/office/powerpoint/2010/main" val="8183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Social resiliens</a:t>
            </a:r>
          </a:p>
        </p:txBody>
      </p:sp>
      <p:sp>
        <p:nvSpPr>
          <p:cNvPr id="3" name="Content Placeholder 2"/>
          <p:cNvSpPr>
            <a:spLocks noGrp="1"/>
          </p:cNvSpPr>
          <p:nvPr>
            <p:ph idx="1"/>
          </p:nvPr>
        </p:nvSpPr>
        <p:spPr>
          <a:xfrm>
            <a:off x="1847528" y="2636912"/>
            <a:ext cx="8421688" cy="3528392"/>
          </a:xfrm>
        </p:spPr>
        <p:txBody>
          <a:bodyPr>
            <a:normAutofit fontScale="62500" lnSpcReduction="20000"/>
          </a:bodyPr>
          <a:lstStyle/>
          <a:p>
            <a:r>
              <a:rPr lang="es-MX" dirty="0" err="1"/>
              <a:t>Medbestemmelse</a:t>
            </a:r>
            <a:endParaRPr lang="es-MX" dirty="0"/>
          </a:p>
          <a:p>
            <a:endParaRPr lang="es-MX" dirty="0"/>
          </a:p>
          <a:p>
            <a:r>
              <a:rPr lang="es-MX" dirty="0" err="1"/>
              <a:t>Muligheder</a:t>
            </a:r>
            <a:r>
              <a:rPr lang="es-MX" dirty="0"/>
              <a:t> </a:t>
            </a:r>
            <a:r>
              <a:rPr lang="es-MX" dirty="0" err="1"/>
              <a:t>for</a:t>
            </a:r>
            <a:r>
              <a:rPr lang="es-MX" dirty="0"/>
              <a:t> </a:t>
            </a:r>
            <a:r>
              <a:rPr lang="es-MX" dirty="0" err="1"/>
              <a:t>aktiv</a:t>
            </a:r>
            <a:r>
              <a:rPr lang="es-MX" dirty="0"/>
              <a:t> </a:t>
            </a:r>
            <a:r>
              <a:rPr lang="es-MX" dirty="0" err="1"/>
              <a:t>deltagelse</a:t>
            </a:r>
            <a:endParaRPr lang="es-MX" dirty="0"/>
          </a:p>
          <a:p>
            <a:endParaRPr lang="es-MX" dirty="0"/>
          </a:p>
          <a:p>
            <a:r>
              <a:rPr lang="es-MX" dirty="0" err="1"/>
              <a:t>Meningsfuldhed</a:t>
            </a:r>
            <a:endParaRPr lang="es-MX" dirty="0"/>
          </a:p>
          <a:p>
            <a:endParaRPr lang="es-MX" dirty="0"/>
          </a:p>
          <a:p>
            <a:r>
              <a:rPr lang="es-MX" dirty="0"/>
              <a:t>Social </a:t>
            </a:r>
            <a:r>
              <a:rPr lang="es-MX" dirty="0" err="1"/>
              <a:t>støtte</a:t>
            </a:r>
            <a:endParaRPr lang="es-MX" dirty="0"/>
          </a:p>
          <a:p>
            <a:endParaRPr lang="es-MX" dirty="0"/>
          </a:p>
          <a:p>
            <a:r>
              <a:rPr lang="es-MX" dirty="0" err="1"/>
              <a:t>Samhørighed</a:t>
            </a:r>
            <a:endParaRPr lang="es-MX" dirty="0"/>
          </a:p>
          <a:p>
            <a:endParaRPr lang="es-MX" dirty="0"/>
          </a:p>
          <a:p>
            <a:r>
              <a:rPr lang="es-MX" dirty="0" err="1"/>
              <a:t>Ligeværd</a:t>
            </a:r>
            <a:endParaRPr lang="es-MX" dirty="0"/>
          </a:p>
          <a:p>
            <a:endParaRPr lang="es-MX" dirty="0"/>
          </a:p>
          <a:p>
            <a:r>
              <a:rPr lang="es-MX" dirty="0" err="1"/>
              <a:t>Menneskelig</a:t>
            </a:r>
            <a:r>
              <a:rPr lang="es-MX" dirty="0"/>
              <a:t> </a:t>
            </a:r>
            <a:r>
              <a:rPr lang="es-MX" dirty="0" err="1"/>
              <a:t>værdighed</a:t>
            </a:r>
            <a:endParaRPr lang="es-MX" dirty="0"/>
          </a:p>
        </p:txBody>
      </p:sp>
      <p:sp>
        <p:nvSpPr>
          <p:cNvPr id="4" name="Slide Number Placeholder 3"/>
          <p:cNvSpPr>
            <a:spLocks noGrp="1"/>
          </p:cNvSpPr>
          <p:nvPr>
            <p:ph type="sldNum" sz="quarter" idx="10"/>
          </p:nvPr>
        </p:nvSpPr>
        <p:spPr/>
        <p:txBody>
          <a:bodyPr/>
          <a:lstStyle/>
          <a:p>
            <a:fld id="{AF661BB6-F8F2-4ED2-8E10-AD250B7E024D}" type="slidenum">
              <a:rPr lang="da-DK" smtClean="0"/>
              <a:pPr/>
              <a:t>12</a:t>
            </a:fld>
            <a:endParaRPr lang="da-DK"/>
          </a:p>
        </p:txBody>
      </p:sp>
      <p:sp>
        <p:nvSpPr>
          <p:cNvPr id="5" name="Content Placeholder 4"/>
          <p:cNvSpPr>
            <a:spLocks noGrp="1"/>
          </p:cNvSpPr>
          <p:nvPr>
            <p:ph sz="quarter" idx="11"/>
          </p:nvPr>
        </p:nvSpPr>
        <p:spPr/>
        <p:txBody>
          <a:bodyPr/>
          <a:lstStyle/>
          <a:p>
            <a:endParaRPr lang="es-MX"/>
          </a:p>
        </p:txBody>
      </p:sp>
    </p:spTree>
    <p:extLst>
      <p:ext uri="{BB962C8B-B14F-4D97-AF65-F5344CB8AC3E}">
        <p14:creationId xmlns:p14="http://schemas.microsoft.com/office/powerpoint/2010/main" val="425497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Axel’s story – et </a:t>
            </a:r>
            <a:r>
              <a:rPr lang="en-US" dirty="0" err="1"/>
              <a:t>andet</a:t>
            </a:r>
            <a:r>
              <a:rPr lang="en-US" dirty="0"/>
              <a:t> </a:t>
            </a:r>
            <a:r>
              <a:rPr lang="en-US" dirty="0" err="1"/>
              <a:t>eksempel</a:t>
            </a:r>
            <a:r>
              <a:rPr lang="en-US" dirty="0"/>
              <a:t> </a:t>
            </a:r>
          </a:p>
        </p:txBody>
      </p:sp>
      <p:sp>
        <p:nvSpPr>
          <p:cNvPr id="3" name="Content Placeholder 2"/>
          <p:cNvSpPr>
            <a:spLocks noGrp="1"/>
          </p:cNvSpPr>
          <p:nvPr>
            <p:ph idx="1"/>
          </p:nvPr>
        </p:nvSpPr>
        <p:spPr/>
        <p:txBody>
          <a:bodyPr/>
          <a:lstStyle/>
          <a:p>
            <a:pPr marL="0" lvl="0" indent="0">
              <a:buNone/>
            </a:pPr>
            <a:r>
              <a:rPr lang="en-US" dirty="0">
                <a:solidFill>
                  <a:prstClr val="black"/>
                </a:solidFill>
              </a:rPr>
              <a:t>T</a:t>
            </a:r>
            <a:r>
              <a:rPr lang="en-US" sz="1700" dirty="0">
                <a:solidFill>
                  <a:prstClr val="black"/>
                </a:solidFill>
              </a:rPr>
              <a:t>his presentation builds on a story I’ve heard from Axel himself - and I tell it as I understood it, which I hope is correct. </a:t>
            </a:r>
          </a:p>
          <a:p>
            <a:pPr marL="0" lvl="0" indent="0">
              <a:buNone/>
            </a:pPr>
            <a:r>
              <a:rPr lang="en-US" dirty="0">
                <a:solidFill>
                  <a:prstClr val="black"/>
                </a:solidFill>
              </a:rPr>
              <a:t>B</a:t>
            </a:r>
            <a:r>
              <a:rPr lang="en-US" sz="1700" dirty="0">
                <a:solidFill>
                  <a:prstClr val="black"/>
                </a:solidFill>
              </a:rPr>
              <a:t>y all means, it’s a wondrous story of strength and beauty. </a:t>
            </a:r>
          </a:p>
          <a:p>
            <a:pPr marL="0" lvl="0" indent="0">
              <a:buNone/>
            </a:pPr>
            <a:r>
              <a:rPr lang="en-US" dirty="0">
                <a:solidFill>
                  <a:prstClr val="black"/>
                </a:solidFill>
              </a:rPr>
              <a:t>I</a:t>
            </a:r>
            <a:r>
              <a:rPr lang="en-US" sz="1700" dirty="0">
                <a:solidFill>
                  <a:prstClr val="black"/>
                </a:solidFill>
              </a:rPr>
              <a:t>t’s a story of roaring waves and of courage and social responsibility. </a:t>
            </a:r>
          </a:p>
          <a:p>
            <a:pPr marL="0" lvl="0" indent="0">
              <a:buNone/>
            </a:pPr>
            <a:r>
              <a:rPr lang="en-US" dirty="0">
                <a:solidFill>
                  <a:prstClr val="black"/>
                </a:solidFill>
              </a:rPr>
              <a:t>T</a:t>
            </a:r>
            <a:r>
              <a:rPr lang="en-US" sz="1700" dirty="0">
                <a:solidFill>
                  <a:prstClr val="black"/>
                </a:solidFill>
              </a:rPr>
              <a:t>his great story was told to me in the cozy and warm dining room at The Red House in Tasiilaq while the rain hit the windows and the wind blew past us through the night on its way to those who live west of us. The story added the right canvas to the delicious dinner of b</a:t>
            </a:r>
            <a:r>
              <a:rPr lang="en-US" sz="1800" dirty="0"/>
              <a:t>oiling hot seal meat with horseradish purée and a tasty black sauce and freshly baked whole grain flutes – all beautifully composed and created by the young master chefs of Tasiilaq.</a:t>
            </a:r>
            <a:br>
              <a:rPr lang="en-US" sz="1700" dirty="0">
                <a:solidFill>
                  <a:prstClr val="black"/>
                </a:solidFill>
              </a:rPr>
            </a:br>
            <a:r>
              <a:rPr lang="en-US" dirty="0">
                <a:solidFill>
                  <a:prstClr val="black"/>
                </a:solidFill>
              </a:rPr>
              <a:t>T</a:t>
            </a:r>
            <a:r>
              <a:rPr lang="en-US" sz="1700" dirty="0">
                <a:solidFill>
                  <a:prstClr val="black"/>
                </a:solidFill>
              </a:rPr>
              <a:t>hank you for the dinner, that was offered to me so generously and for the story, that enchanted the evening. Both gave joy of living and opened new perspectives for the future.   </a:t>
            </a:r>
            <a:endParaRPr lang="en-US" sz="2600" dirty="0">
              <a:solidFill>
                <a:prstClr val="black"/>
              </a:solidFill>
            </a:endParaRPr>
          </a:p>
          <a:p>
            <a:endParaRPr lang="da-DK" dirty="0"/>
          </a:p>
        </p:txBody>
      </p:sp>
    </p:spTree>
    <p:extLst>
      <p:ext uri="{BB962C8B-B14F-4D97-AF65-F5344CB8AC3E}">
        <p14:creationId xmlns:p14="http://schemas.microsoft.com/office/powerpoint/2010/main" val="314080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42349"/>
          </a:xfrm>
        </p:spPr>
        <p:txBody>
          <a:bodyPr>
            <a:normAutofit fontScale="90000"/>
          </a:bodyPr>
          <a:lstStyle/>
          <a:p>
            <a:pPr algn="ctr"/>
            <a:r>
              <a:rPr lang="en-US" b="1" dirty="0"/>
              <a:t>Social Entrepreneurship: </a:t>
            </a:r>
            <a:br>
              <a:rPr lang="en-US" dirty="0"/>
            </a:br>
            <a:r>
              <a:rPr lang="en-US" i="1" dirty="0"/>
              <a:t>To solve a social problem through generating income</a:t>
            </a:r>
          </a:p>
        </p:txBody>
      </p:sp>
      <p:sp>
        <p:nvSpPr>
          <p:cNvPr id="3" name="Content Placeholder 2"/>
          <p:cNvSpPr>
            <a:spLocks noGrp="1"/>
          </p:cNvSpPr>
          <p:nvPr>
            <p:ph idx="1"/>
          </p:nvPr>
        </p:nvSpPr>
        <p:spPr>
          <a:xfrm>
            <a:off x="838200" y="2342605"/>
            <a:ext cx="10515600" cy="3834357"/>
          </a:xfrm>
        </p:spPr>
        <p:txBody>
          <a:bodyPr>
            <a:normAutofit/>
          </a:bodyPr>
          <a:lstStyle/>
          <a:p>
            <a:r>
              <a:rPr lang="en-US" dirty="0"/>
              <a:t>High level of unemployment in Tasiilaq and settlements</a:t>
            </a:r>
          </a:p>
          <a:p>
            <a:r>
              <a:rPr lang="en-US" dirty="0"/>
              <a:t>Low income due to unemployment</a:t>
            </a:r>
          </a:p>
          <a:p>
            <a:r>
              <a:rPr lang="en-US" dirty="0"/>
              <a:t>Low average level of formal education</a:t>
            </a:r>
          </a:p>
          <a:p>
            <a:r>
              <a:rPr lang="en-US" dirty="0"/>
              <a:t>High level of violence and homicide</a:t>
            </a:r>
          </a:p>
          <a:p>
            <a:r>
              <a:rPr lang="en-US" dirty="0"/>
              <a:t>High level of suicide</a:t>
            </a:r>
          </a:p>
          <a:p>
            <a:r>
              <a:rPr lang="en-US" dirty="0"/>
              <a:t>Inequality in income and access to public services and social capital</a:t>
            </a:r>
          </a:p>
          <a:p>
            <a:endParaRPr lang="da-DK" dirty="0"/>
          </a:p>
        </p:txBody>
      </p:sp>
      <p:pic>
        <p:nvPicPr>
          <p:cNvPr id="4" name="Billede 10"/>
          <p:cNvPicPr/>
          <p:nvPr/>
        </p:nvPicPr>
        <p:blipFill>
          <a:blip r:embed="rId2"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185848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Axel says</a:t>
            </a:r>
          </a:p>
        </p:txBody>
      </p:sp>
      <p:sp>
        <p:nvSpPr>
          <p:cNvPr id="3" name="Content Placeholder 2"/>
          <p:cNvSpPr>
            <a:spLocks noGrp="1"/>
          </p:cNvSpPr>
          <p:nvPr>
            <p:ph idx="1"/>
          </p:nvPr>
        </p:nvSpPr>
        <p:spPr>
          <a:xfrm>
            <a:off x="838200" y="1877876"/>
            <a:ext cx="10515600" cy="4351338"/>
          </a:xfrm>
        </p:spPr>
        <p:txBody>
          <a:bodyPr/>
          <a:lstStyle/>
          <a:p>
            <a:r>
              <a:rPr lang="en-US" dirty="0"/>
              <a:t>It’s cool to go fishing </a:t>
            </a:r>
          </a:p>
          <a:p>
            <a:r>
              <a:rPr lang="en-US" dirty="0"/>
              <a:t>It’s sad that a lot of people are out of work</a:t>
            </a:r>
          </a:p>
          <a:p>
            <a:r>
              <a:rPr lang="en-US" dirty="0"/>
              <a:t>It’s sad that people have nothing to do</a:t>
            </a:r>
          </a:p>
          <a:p>
            <a:r>
              <a:rPr lang="en-US" dirty="0"/>
              <a:t>It’s sad that families fall apart because of economy problems</a:t>
            </a:r>
          </a:p>
          <a:p>
            <a:r>
              <a:rPr lang="en-US" dirty="0"/>
              <a:t>It’s sad that we eat a lot of bad food full of chemicals</a:t>
            </a:r>
          </a:p>
          <a:p>
            <a:r>
              <a:rPr lang="en-US" dirty="0"/>
              <a:t>It’s sad that we produce a lot of trash</a:t>
            </a:r>
          </a:p>
          <a:p>
            <a:r>
              <a:rPr lang="en-US" dirty="0"/>
              <a:t>It’s sad that we do not re-use old, but still good thing </a:t>
            </a:r>
          </a:p>
          <a:p>
            <a:r>
              <a:rPr lang="en-US" dirty="0"/>
              <a:t>It’s sad that we do not have money, when the sea is full of fish</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02981" y="326219"/>
            <a:ext cx="2192927" cy="2916126"/>
          </a:xfrm>
          <a:prstGeom prst="rect">
            <a:avLst/>
          </a:prstGeom>
        </p:spPr>
      </p:pic>
      <p:pic>
        <p:nvPicPr>
          <p:cNvPr id="5" name="Billede 10"/>
          <p:cNvPicPr/>
          <p:nvPr/>
        </p:nvPicPr>
        <p:blipFill>
          <a:blip r:embed="rId3"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80130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Then, Axel says</a:t>
            </a:r>
          </a:p>
        </p:txBody>
      </p:sp>
      <p:sp>
        <p:nvSpPr>
          <p:cNvPr id="3" name="Content Placeholder 2"/>
          <p:cNvSpPr>
            <a:spLocks noGrp="1"/>
          </p:cNvSpPr>
          <p:nvPr>
            <p:ph idx="1"/>
          </p:nvPr>
        </p:nvSpPr>
        <p:spPr/>
        <p:txBody>
          <a:bodyPr>
            <a:normAutofit/>
          </a:bodyPr>
          <a:lstStyle/>
          <a:p>
            <a:pPr lvl="0"/>
            <a:r>
              <a:rPr lang="en-US" dirty="0">
                <a:solidFill>
                  <a:prstClr val="black"/>
                </a:solidFill>
              </a:rPr>
              <a:t>Let’s go fishing</a:t>
            </a:r>
          </a:p>
          <a:p>
            <a:pPr lvl="0"/>
            <a:r>
              <a:rPr lang="en-US" dirty="0">
                <a:solidFill>
                  <a:prstClr val="black"/>
                </a:solidFill>
              </a:rPr>
              <a:t>Let’s create options for work</a:t>
            </a:r>
          </a:p>
          <a:p>
            <a:pPr lvl="0"/>
            <a:r>
              <a:rPr lang="en-US" dirty="0">
                <a:solidFill>
                  <a:prstClr val="black"/>
                </a:solidFill>
              </a:rPr>
              <a:t>Let’s work together to support this idea and do it!</a:t>
            </a:r>
          </a:p>
          <a:p>
            <a:pPr lvl="0"/>
            <a:r>
              <a:rPr lang="en-US" dirty="0">
                <a:solidFill>
                  <a:prstClr val="black"/>
                </a:solidFill>
              </a:rPr>
              <a:t>Let’s create better income for the families</a:t>
            </a:r>
          </a:p>
          <a:p>
            <a:pPr lvl="0"/>
            <a:r>
              <a:rPr lang="en-US" dirty="0">
                <a:solidFill>
                  <a:prstClr val="black"/>
                </a:solidFill>
              </a:rPr>
              <a:t>Let’s produce good food in a sustainable and ecological all right way</a:t>
            </a:r>
          </a:p>
          <a:p>
            <a:pPr lvl="0"/>
            <a:r>
              <a:rPr lang="en-US" dirty="0">
                <a:solidFill>
                  <a:prstClr val="black"/>
                </a:solidFill>
              </a:rPr>
              <a:t>Let’s re-use an old, but viable boat</a:t>
            </a:r>
          </a:p>
          <a:p>
            <a:pPr lvl="0"/>
            <a:r>
              <a:rPr lang="en-US" dirty="0">
                <a:solidFill>
                  <a:prstClr val="black"/>
                </a:solidFill>
              </a:rPr>
              <a:t>Let’s generate a little money, let’s make a profit together</a:t>
            </a:r>
          </a:p>
          <a:p>
            <a:endParaRPr lang="da-DK" dirty="0"/>
          </a:p>
        </p:txBody>
      </p:sp>
      <p:pic>
        <p:nvPicPr>
          <p:cNvPr id="4" name="Billede 10"/>
          <p:cNvPicPr/>
          <p:nvPr/>
        </p:nvPicPr>
        <p:blipFill>
          <a:blip r:embed="rId2"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56560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 1: So what did Axel need?  </a:t>
            </a:r>
          </a:p>
        </p:txBody>
      </p:sp>
      <p:sp>
        <p:nvSpPr>
          <p:cNvPr id="3" name="Content Placeholder 2"/>
          <p:cNvSpPr>
            <a:spLocks noGrp="1"/>
          </p:cNvSpPr>
          <p:nvPr>
            <p:ph idx="1"/>
          </p:nvPr>
        </p:nvSpPr>
        <p:spPr/>
        <p:txBody>
          <a:bodyPr/>
          <a:lstStyle/>
          <a:p>
            <a:r>
              <a:rPr lang="en-US" dirty="0"/>
              <a:t>A boat</a:t>
            </a:r>
          </a:p>
          <a:p>
            <a:r>
              <a:rPr lang="en-US" dirty="0"/>
              <a:t>A crew – local people wanting to join </a:t>
            </a:r>
          </a:p>
          <a:p>
            <a:r>
              <a:rPr lang="en-US" dirty="0"/>
              <a:t>A business plan</a:t>
            </a:r>
          </a:p>
          <a:p>
            <a:r>
              <a:rPr lang="en-US" dirty="0"/>
              <a:t>Stakeholders – money to buy the boat</a:t>
            </a:r>
          </a:p>
          <a:p>
            <a:r>
              <a:rPr lang="en-US" dirty="0"/>
              <a:t>A license and a quota of fish</a:t>
            </a:r>
          </a:p>
          <a:p>
            <a:r>
              <a:rPr lang="en-US" dirty="0"/>
              <a:t>A place to land the fish</a:t>
            </a:r>
          </a:p>
          <a:p>
            <a:r>
              <a:rPr lang="en-US" dirty="0"/>
              <a:t>Customers </a:t>
            </a:r>
          </a:p>
          <a:p>
            <a:endParaRPr lang="da-DK" dirty="0"/>
          </a:p>
        </p:txBody>
      </p:sp>
      <p:pic>
        <p:nvPicPr>
          <p:cNvPr id="4" name="Billede 10"/>
          <p:cNvPicPr/>
          <p:nvPr/>
        </p:nvPicPr>
        <p:blipFill>
          <a:blip r:embed="rId2"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1103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 2: So where did Axel go?</a:t>
            </a:r>
          </a:p>
        </p:txBody>
      </p:sp>
      <p:sp>
        <p:nvSpPr>
          <p:cNvPr id="3" name="Content Placeholder 2"/>
          <p:cNvSpPr>
            <a:spLocks noGrp="1"/>
          </p:cNvSpPr>
          <p:nvPr>
            <p:ph idx="1"/>
          </p:nvPr>
        </p:nvSpPr>
        <p:spPr/>
        <p:txBody>
          <a:bodyPr/>
          <a:lstStyle/>
          <a:p>
            <a:pPr marL="0" indent="0">
              <a:buNone/>
            </a:pPr>
            <a:r>
              <a:rPr lang="en-US" dirty="0"/>
              <a:t>How many vote for:</a:t>
            </a:r>
          </a:p>
          <a:p>
            <a:pPr marL="0" indent="0">
              <a:buNone/>
            </a:pPr>
            <a:endParaRPr lang="en-US" dirty="0"/>
          </a:p>
          <a:p>
            <a:r>
              <a:rPr lang="en-US" dirty="0" err="1"/>
              <a:t>Hirtshals</a:t>
            </a:r>
            <a:endParaRPr lang="en-US" dirty="0"/>
          </a:p>
          <a:p>
            <a:r>
              <a:rPr lang="en-US" dirty="0"/>
              <a:t>Dutch </a:t>
            </a:r>
            <a:r>
              <a:rPr lang="en-US" dirty="0" err="1"/>
              <a:t>Harbour</a:t>
            </a:r>
            <a:r>
              <a:rPr lang="en-US" dirty="0"/>
              <a:t> </a:t>
            </a:r>
          </a:p>
          <a:p>
            <a:r>
              <a:rPr lang="en-US" dirty="0" err="1"/>
              <a:t>Tromsø</a:t>
            </a:r>
            <a:endParaRPr lang="en-US" dirty="0"/>
          </a:p>
          <a:p>
            <a:r>
              <a:rPr lang="en-US" dirty="0"/>
              <a:t>Port of </a:t>
            </a:r>
            <a:r>
              <a:rPr lang="en-US" dirty="0" err="1"/>
              <a:t>Fouhou</a:t>
            </a:r>
            <a:endParaRPr lang="en-US" dirty="0"/>
          </a:p>
          <a:p>
            <a:endParaRPr lang="en-US" dirty="0"/>
          </a:p>
          <a:p>
            <a:pPr marL="0" indent="0">
              <a:buNone/>
            </a:pPr>
            <a:endParaRPr lang="en-US" dirty="0"/>
          </a:p>
          <a:p>
            <a:pPr marL="0" indent="0">
              <a:buNone/>
            </a:pPr>
            <a:endParaRPr lang="en-US" dirty="0"/>
          </a:p>
          <a:p>
            <a:endParaRPr lang="da-DK" dirty="0"/>
          </a:p>
          <a:p>
            <a:pPr marL="0" indent="0">
              <a:buNone/>
            </a:pPr>
            <a:endParaRPr lang="da-DK" dirty="0"/>
          </a:p>
        </p:txBody>
      </p:sp>
      <p:pic>
        <p:nvPicPr>
          <p:cNvPr id="4" name="Picture 3"/>
          <p:cNvPicPr>
            <a:picLocks noChangeAspect="1"/>
          </p:cNvPicPr>
          <p:nvPr/>
        </p:nvPicPr>
        <p:blipFill>
          <a:blip r:embed="rId2"/>
          <a:stretch>
            <a:fillRect/>
          </a:stretch>
        </p:blipFill>
        <p:spPr>
          <a:xfrm>
            <a:off x="216810" y="143909"/>
            <a:ext cx="768163" cy="883997"/>
          </a:xfrm>
          <a:prstGeom prst="rect">
            <a:avLst/>
          </a:prstGeom>
        </p:spPr>
      </p:pic>
    </p:spTree>
    <p:extLst>
      <p:ext uri="{BB962C8B-B14F-4D97-AF65-F5344CB8AC3E}">
        <p14:creationId xmlns:p14="http://schemas.microsoft.com/office/powerpoint/2010/main" val="114796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130" y="365125"/>
            <a:ext cx="9594669" cy="1325563"/>
          </a:xfrm>
        </p:spPr>
        <p:txBody>
          <a:bodyPr/>
          <a:lstStyle/>
          <a:p>
            <a:r>
              <a:rPr lang="en-US" dirty="0"/>
              <a:t>Axel needed a trawler –</a:t>
            </a:r>
            <a:br>
              <a:rPr lang="en-US" dirty="0"/>
            </a:br>
            <a:r>
              <a:rPr lang="en-US" dirty="0"/>
              <a:t>Question 3: should he buy this one:</a:t>
            </a:r>
          </a:p>
        </p:txBody>
      </p:sp>
      <p:sp>
        <p:nvSpPr>
          <p:cNvPr id="5" name="Content Placeholder 4"/>
          <p:cNvSpPr>
            <a:spLocks noGrp="1"/>
          </p:cNvSpPr>
          <p:nvPr>
            <p:ph idx="1"/>
          </p:nvPr>
        </p:nvSpPr>
        <p:spPr/>
        <p:txBody>
          <a:bodyPr/>
          <a:lstStyle/>
          <a:p>
            <a:pPr marL="0" indent="0">
              <a:buNone/>
            </a:pPr>
            <a:r>
              <a:rPr lang="da-DK" dirty="0"/>
              <a:t>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8893" y="2238103"/>
            <a:ext cx="7048878" cy="5519815"/>
          </a:xfrm>
          <a:prstGeom prst="rect">
            <a:avLst/>
          </a:prstGeom>
        </p:spPr>
      </p:pic>
      <p:pic>
        <p:nvPicPr>
          <p:cNvPr id="7" name="Billede 10"/>
          <p:cNvPicPr/>
          <p:nvPr/>
        </p:nvPicPr>
        <p:blipFill>
          <a:blip r:embed="rId3"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4071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6880"/>
            <a:ext cx="10515600" cy="5355771"/>
          </a:xfrm>
        </p:spPr>
        <p:txBody>
          <a:bodyPr/>
          <a:lstStyle/>
          <a:p>
            <a:pPr algn="ctr"/>
            <a:br>
              <a:rPr lang="en-US" b="1" dirty="0"/>
            </a:br>
            <a:br>
              <a:rPr lang="en-US" b="1" dirty="0"/>
            </a:br>
            <a:r>
              <a:rPr lang="en-US" b="1" dirty="0" err="1"/>
              <a:t>Baggrund</a:t>
            </a:r>
            <a:br>
              <a:rPr lang="en-US" sz="1200" b="1" dirty="0"/>
            </a:br>
            <a:br>
              <a:rPr lang="en-US" sz="1200" b="1" dirty="0"/>
            </a:br>
            <a:r>
              <a:rPr lang="en-US" sz="1200" b="1" dirty="0" err="1"/>
              <a:t>Gørnland</a:t>
            </a:r>
            <a:r>
              <a:rPr lang="en-US" sz="1200" b="1" dirty="0"/>
              <a:t> – </a:t>
            </a:r>
            <a:r>
              <a:rPr lang="en-US" sz="1200" b="1" dirty="0" err="1"/>
              <a:t>læreruddannelse</a:t>
            </a:r>
            <a:br>
              <a:rPr lang="en-US" sz="1200" b="1" dirty="0"/>
            </a:br>
            <a:r>
              <a:rPr lang="en-US" sz="1200" b="1" dirty="0" err="1"/>
              <a:t>Københavns</a:t>
            </a:r>
            <a:r>
              <a:rPr lang="en-US" sz="1200" b="1" dirty="0"/>
              <a:t> </a:t>
            </a:r>
            <a:r>
              <a:rPr lang="en-US" sz="1200" b="1" dirty="0" err="1"/>
              <a:t>Universitet</a:t>
            </a:r>
            <a:br>
              <a:rPr lang="en-US" sz="1200" b="1" dirty="0"/>
            </a:br>
            <a:r>
              <a:rPr lang="en-US" sz="1200" b="1" dirty="0"/>
              <a:t>UN monitors</a:t>
            </a:r>
            <a:br>
              <a:rPr lang="en-US" sz="1200" b="1" dirty="0"/>
            </a:br>
            <a:r>
              <a:rPr lang="en-US" sz="1200" b="1" dirty="0" err="1"/>
              <a:t>Det</a:t>
            </a:r>
            <a:r>
              <a:rPr lang="en-US" sz="1200" b="1" dirty="0"/>
              <a:t> </a:t>
            </a:r>
            <a:r>
              <a:rPr lang="en-US" sz="1200" b="1" dirty="0" err="1"/>
              <a:t>internationale</a:t>
            </a:r>
            <a:r>
              <a:rPr lang="en-US" sz="1200" b="1" dirty="0"/>
              <a:t> </a:t>
            </a:r>
            <a:r>
              <a:rPr lang="en-US" sz="1200" b="1" dirty="0" err="1"/>
              <a:t>Røde</a:t>
            </a:r>
            <a:r>
              <a:rPr lang="en-US" sz="1200" b="1" dirty="0"/>
              <a:t> Kors  </a:t>
            </a:r>
            <a:br>
              <a:rPr lang="en-US" sz="1200" b="1" dirty="0"/>
            </a:br>
            <a:r>
              <a:rPr lang="en-US" sz="1200" b="1" dirty="0" err="1"/>
              <a:t>Psykiatri</a:t>
            </a:r>
            <a:br>
              <a:rPr lang="en-US" sz="1200" b="1" dirty="0"/>
            </a:br>
            <a:r>
              <a:rPr lang="en-US" sz="1200" b="1" dirty="0" err="1"/>
              <a:t>Danida</a:t>
            </a:r>
            <a:r>
              <a:rPr lang="en-US" sz="1200" b="1" dirty="0"/>
              <a:t> - RCT</a:t>
            </a:r>
            <a:br>
              <a:rPr lang="en-US" sz="1200" b="1" dirty="0"/>
            </a:br>
            <a:r>
              <a:rPr lang="en-US" sz="1200" b="1" dirty="0"/>
              <a:t>MATU </a:t>
            </a:r>
            <a:br>
              <a:rPr lang="en-US" sz="1200" b="1" dirty="0"/>
            </a:br>
            <a:r>
              <a:rPr lang="en-US" sz="1200" b="1" dirty="0"/>
              <a:t>PAAMIUT ASASARA</a:t>
            </a:r>
            <a:br>
              <a:rPr lang="en-US" sz="1200" b="1" dirty="0"/>
            </a:br>
            <a:r>
              <a:rPr lang="en-US" sz="1200" b="1" dirty="0"/>
              <a:t>Mexico </a:t>
            </a:r>
            <a:br>
              <a:rPr lang="en-US" sz="1200" b="1" dirty="0"/>
            </a:br>
            <a:r>
              <a:rPr lang="en-US" sz="1200" b="1" dirty="0"/>
              <a:t>Ilisimatusarfik/</a:t>
            </a:r>
            <a:r>
              <a:rPr lang="en-US" sz="1200" b="1" dirty="0" err="1"/>
              <a:t>Grønlands</a:t>
            </a:r>
            <a:r>
              <a:rPr lang="en-US" sz="1200" b="1" dirty="0"/>
              <a:t> </a:t>
            </a:r>
            <a:r>
              <a:rPr lang="en-US" sz="1200" b="1" dirty="0" err="1"/>
              <a:t>Universitet</a:t>
            </a:r>
            <a:endParaRPr lang="en-US" sz="1200" dirty="0"/>
          </a:p>
        </p:txBody>
      </p:sp>
      <p:pic>
        <p:nvPicPr>
          <p:cNvPr id="4" name="Billede 10"/>
          <p:cNvPicPr/>
          <p:nvPr/>
        </p:nvPicPr>
        <p:blipFill>
          <a:blip r:embed="rId2"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186570" y="3489566"/>
            <a:ext cx="4106386" cy="3079790"/>
          </a:xfrm>
          <a:prstGeom prst="rect">
            <a:avLst/>
          </a:prstGeom>
        </p:spPr>
      </p:pic>
    </p:spTree>
    <p:extLst>
      <p:ext uri="{BB962C8B-B14F-4D97-AF65-F5344CB8AC3E}">
        <p14:creationId xmlns:p14="http://schemas.microsoft.com/office/powerpoint/2010/main" val="3039888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148" y="365125"/>
            <a:ext cx="8967651" cy="1325563"/>
          </a:xfrm>
        </p:spPr>
        <p:txBody>
          <a:bodyPr/>
          <a:lstStyle/>
          <a:p>
            <a:r>
              <a:rPr lang="en-US" dirty="0"/>
              <a:t>Or this one?: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762250" y="1996281"/>
            <a:ext cx="6667500" cy="4010025"/>
          </a:xfrm>
        </p:spPr>
      </p:pic>
      <p:pic>
        <p:nvPicPr>
          <p:cNvPr id="4" name="Billede 10"/>
          <p:cNvPicPr/>
          <p:nvPr/>
        </p:nvPicPr>
        <p:blipFill>
          <a:blip r:embed="rId3"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00219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280" y="365125"/>
            <a:ext cx="8732520" cy="1325563"/>
          </a:xfrm>
        </p:spPr>
        <p:txBody>
          <a:bodyPr/>
          <a:lstStyle/>
          <a:p>
            <a:r>
              <a:rPr lang="en-US" dirty="0"/>
              <a:t>Or one of these ones – in Peru?: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397481" y="1515291"/>
            <a:ext cx="8297748" cy="5782493"/>
          </a:xfrm>
        </p:spPr>
      </p:pic>
      <p:pic>
        <p:nvPicPr>
          <p:cNvPr id="5" name="Picture 2" descr="\\s-asterix5.adm.dpunet.dk\users$\peer\My Pictures\1967\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07271" y="5896856"/>
            <a:ext cx="618564" cy="916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11189275" y="5120122"/>
            <a:ext cx="1012024" cy="707197"/>
          </a:xfrm>
          <a:prstGeom prst="rect">
            <a:avLst/>
          </a:prstGeom>
        </p:spPr>
      </p:pic>
      <p:pic>
        <p:nvPicPr>
          <p:cNvPr id="7" name="Billede 10"/>
          <p:cNvPicPr/>
          <p:nvPr/>
        </p:nvPicPr>
        <p:blipFill>
          <a:blip r:embed="rId5"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95213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926" y="365125"/>
            <a:ext cx="9498874" cy="1325563"/>
          </a:xfrm>
        </p:spPr>
        <p:txBody>
          <a:bodyPr/>
          <a:lstStyle/>
          <a:p>
            <a:pPr algn="ctr"/>
            <a:r>
              <a:rPr lang="en-US" dirty="0"/>
              <a:t>From Peru he sailed it through the Panama Canal</a:t>
            </a:r>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2828412" y="1825625"/>
            <a:ext cx="653517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10"/>
          <p:cNvPicPr/>
          <p:nvPr/>
        </p:nvPicPr>
        <p:blipFill>
          <a:blip r:embed="rId3"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33335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all the way to Tasiilaq</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1259236"/>
            <a:ext cx="4702629" cy="3117199"/>
          </a:xfrm>
          <a:prstGeom prst="rect">
            <a:avLst/>
          </a:prstGeom>
        </p:spPr>
      </p:pic>
      <p:pic>
        <p:nvPicPr>
          <p:cNvPr id="6" name="Picture 5"/>
          <p:cNvPicPr>
            <a:picLocks noChangeAspect="1"/>
          </p:cNvPicPr>
          <p:nvPr/>
        </p:nvPicPr>
        <p:blipFill>
          <a:blip r:embed="rId3"/>
          <a:stretch>
            <a:fillRect/>
          </a:stretch>
        </p:blipFill>
        <p:spPr>
          <a:xfrm>
            <a:off x="7545797" y="3863491"/>
            <a:ext cx="4252139" cy="282960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8075" y="2233234"/>
            <a:ext cx="4895850" cy="3260514"/>
          </a:xfrm>
          <a:prstGeom prst="rect">
            <a:avLst/>
          </a:prstGeom>
        </p:spPr>
      </p:pic>
      <p:pic>
        <p:nvPicPr>
          <p:cNvPr id="7" name="Billede 10"/>
          <p:cNvPicPr/>
          <p:nvPr/>
        </p:nvPicPr>
        <p:blipFill>
          <a:blip r:embed="rId5"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2634335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this was the story of Axel – a social entrepreneur</a:t>
            </a:r>
          </a:p>
        </p:txBody>
      </p:sp>
      <p:sp>
        <p:nvSpPr>
          <p:cNvPr id="3" name="Content Placeholder 2"/>
          <p:cNvSpPr>
            <a:spLocks noGrp="1"/>
          </p:cNvSpPr>
          <p:nvPr>
            <p:ph idx="1"/>
          </p:nvPr>
        </p:nvSpPr>
        <p:spPr/>
        <p:txBody>
          <a:bodyPr/>
          <a:lstStyle/>
          <a:p>
            <a:r>
              <a:rPr lang="en-US" b="1" dirty="0"/>
              <a:t>A man who generates money by solving social problems</a:t>
            </a:r>
          </a:p>
          <a:p>
            <a:r>
              <a:rPr lang="en-US" dirty="0"/>
              <a:t>in a sustainable way</a:t>
            </a:r>
          </a:p>
          <a:p>
            <a:r>
              <a:rPr lang="en-US" dirty="0"/>
              <a:t>through cooperation</a:t>
            </a:r>
          </a:p>
          <a:p>
            <a:r>
              <a:rPr lang="en-US" dirty="0"/>
              <a:t>and collaborative learning</a:t>
            </a:r>
          </a:p>
          <a:p>
            <a:r>
              <a:rPr lang="en-US" dirty="0"/>
              <a:t>and conveyed by innovative thinking</a:t>
            </a:r>
            <a:br>
              <a:rPr lang="en-US" dirty="0"/>
            </a:br>
            <a:endParaRPr lang="en-US" dirty="0"/>
          </a:p>
          <a:p>
            <a:r>
              <a:rPr lang="en-US" b="1" dirty="0"/>
              <a:t>And a man who solves social problems by generating an income for the community</a:t>
            </a:r>
          </a:p>
          <a:p>
            <a:pPr marL="0" indent="0">
              <a:buNone/>
            </a:pPr>
            <a:endParaRPr lang="en-US" dirty="0"/>
          </a:p>
        </p:txBody>
      </p:sp>
      <p:pic>
        <p:nvPicPr>
          <p:cNvPr id="4" name="Billede 10"/>
          <p:cNvPicPr/>
          <p:nvPr/>
        </p:nvPicPr>
        <p:blipFill>
          <a:blip r:embed="rId2" cstate="screen">
            <a:extLst>
              <a:ext uri="{28A0092B-C50C-407E-A947-70E740481C1C}">
                <a14:useLocalDpi xmlns:a14="http://schemas.microsoft.com/office/drawing/2010/main"/>
              </a:ext>
            </a:extLst>
          </a:blip>
          <a:stretch>
            <a:fillRect/>
          </a:stretch>
        </p:blipFill>
        <p:spPr>
          <a:xfrm>
            <a:off x="179977" y="148431"/>
            <a:ext cx="772160" cy="879475"/>
          </a:xfrm>
          <a:prstGeom prst="rect">
            <a:avLst/>
          </a:prstGeom>
        </p:spPr>
      </p:pic>
    </p:spTree>
    <p:extLst>
      <p:ext uri="{BB962C8B-B14F-4D97-AF65-F5344CB8AC3E}">
        <p14:creationId xmlns:p14="http://schemas.microsoft.com/office/powerpoint/2010/main" val="2563641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124747"/>
            <a:ext cx="8421688" cy="648070"/>
          </a:xfrm>
        </p:spPr>
        <p:txBody>
          <a:bodyPr>
            <a:normAutofit fontScale="90000"/>
          </a:bodyPr>
          <a:lstStyle/>
          <a:p>
            <a:r>
              <a:rPr lang="da-DK" dirty="0"/>
              <a:t>Og så tilbage til Danmark:</a:t>
            </a:r>
            <a:br>
              <a:rPr lang="da-DK" dirty="0"/>
            </a:br>
            <a:br>
              <a:rPr lang="da-DK" dirty="0"/>
            </a:br>
            <a:r>
              <a:rPr lang="da-DK" dirty="0"/>
              <a:t>Resiliens i skolen i Danmark</a:t>
            </a:r>
          </a:p>
        </p:txBody>
      </p:sp>
      <p:sp>
        <p:nvSpPr>
          <p:cNvPr id="3" name="Content Placeholder 2"/>
          <p:cNvSpPr>
            <a:spLocks noGrp="1"/>
          </p:cNvSpPr>
          <p:nvPr>
            <p:ph idx="1"/>
          </p:nvPr>
        </p:nvSpPr>
        <p:spPr>
          <a:xfrm>
            <a:off x="1847528" y="2492896"/>
            <a:ext cx="8421688" cy="3382516"/>
          </a:xfrm>
        </p:spPr>
        <p:txBody>
          <a:bodyPr>
            <a:normAutofit fontScale="62500" lnSpcReduction="20000"/>
          </a:bodyPr>
          <a:lstStyle/>
          <a:p>
            <a:pPr marL="0" indent="0">
              <a:buNone/>
            </a:pPr>
            <a:r>
              <a:rPr lang="da-DK" dirty="0"/>
              <a:t>I	Tillid – til andre og sig selv  </a:t>
            </a:r>
          </a:p>
          <a:p>
            <a:pPr marL="0" indent="0">
              <a:buNone/>
            </a:pPr>
            <a:r>
              <a:rPr lang="da-DK" dirty="0"/>
              <a:t>II	Meningsfuldhed</a:t>
            </a:r>
          </a:p>
          <a:p>
            <a:pPr marL="0" indent="0">
              <a:buNone/>
            </a:pPr>
            <a:r>
              <a:rPr lang="da-DK" dirty="0"/>
              <a:t>III	Retfærdighed</a:t>
            </a:r>
          </a:p>
          <a:p>
            <a:pPr marL="0" indent="0">
              <a:buNone/>
            </a:pPr>
            <a:r>
              <a:rPr lang="da-DK" dirty="0"/>
              <a:t>IV	Handlekompetence</a:t>
            </a:r>
          </a:p>
          <a:p>
            <a:pPr marL="0" indent="0">
              <a:buNone/>
            </a:pPr>
            <a:r>
              <a:rPr lang="da-DK" dirty="0"/>
              <a:t>V	Medbestemmelse</a:t>
            </a:r>
          </a:p>
          <a:p>
            <a:pPr marL="0" indent="0">
              <a:buNone/>
            </a:pPr>
            <a:r>
              <a:rPr lang="da-DK" dirty="0"/>
              <a:t>VI	Samarbejde</a:t>
            </a:r>
          </a:p>
          <a:p>
            <a:pPr marL="0" indent="0">
              <a:buNone/>
            </a:pPr>
            <a:r>
              <a:rPr lang="da-DK" dirty="0"/>
              <a:t>VII	Samhørighed (diversitet gennem fællesskab)</a:t>
            </a:r>
          </a:p>
          <a:p>
            <a:pPr marL="0" indent="0">
              <a:buNone/>
            </a:pPr>
            <a:r>
              <a:rPr lang="da-DK" dirty="0"/>
              <a:t>VIII	Ytringsfrihed</a:t>
            </a:r>
          </a:p>
          <a:p>
            <a:pPr marL="0" indent="0">
              <a:buNone/>
            </a:pPr>
            <a:r>
              <a:rPr lang="da-DK" dirty="0"/>
              <a:t>IX	Livsglæde / optimisme</a:t>
            </a:r>
          </a:p>
          <a:p>
            <a:pPr marL="0" indent="0">
              <a:buNone/>
            </a:pPr>
            <a:r>
              <a:rPr lang="da-DK" dirty="0"/>
              <a:t>X	Rettigheder – frihed under ansvar</a:t>
            </a:r>
          </a:p>
          <a:p>
            <a:pPr marL="0" indent="0">
              <a:buNone/>
            </a:pPr>
            <a:r>
              <a:rPr lang="da-DK" dirty="0"/>
              <a:t>XI	Omsorg</a:t>
            </a:r>
          </a:p>
          <a:p>
            <a:pPr marL="0" indent="0">
              <a:buNone/>
            </a:pPr>
            <a:r>
              <a:rPr lang="da-DK" dirty="0"/>
              <a:t>XII	Lokalsamfundet</a:t>
            </a:r>
          </a:p>
          <a:p>
            <a:pPr marL="0" indent="0">
              <a:buNone/>
            </a:pPr>
            <a:r>
              <a:rPr lang="da-DK" dirty="0"/>
              <a:t>XIII	Forældresamarbejde</a:t>
            </a:r>
          </a:p>
          <a:p>
            <a:endParaRPr lang="da-DK" dirty="0"/>
          </a:p>
          <a:p>
            <a:endParaRPr lang="da-DK" dirty="0"/>
          </a:p>
        </p:txBody>
      </p:sp>
      <p:sp>
        <p:nvSpPr>
          <p:cNvPr id="4" name="Slide Number Placeholder 3"/>
          <p:cNvSpPr>
            <a:spLocks noGrp="1"/>
          </p:cNvSpPr>
          <p:nvPr>
            <p:ph type="sldNum" sz="quarter" idx="10"/>
          </p:nvPr>
        </p:nvSpPr>
        <p:spPr/>
        <p:txBody>
          <a:bodyPr/>
          <a:lstStyle/>
          <a:p>
            <a:fld id="{AF661BB6-F8F2-4ED2-8E10-AD250B7E024D}" type="slidenum">
              <a:rPr lang="da-DK" smtClean="0"/>
              <a:pPr/>
              <a:t>25</a:t>
            </a:fld>
            <a:endParaRPr lang="da-DK"/>
          </a:p>
        </p:txBody>
      </p:sp>
      <p:sp>
        <p:nvSpPr>
          <p:cNvPr id="5" name="Content Placeholder 4"/>
          <p:cNvSpPr>
            <a:spLocks noGrp="1"/>
          </p:cNvSpPr>
          <p:nvPr>
            <p:ph sz="quarter" idx="11"/>
          </p:nvPr>
        </p:nvSpPr>
        <p:spPr/>
        <p:txBody>
          <a:bodyPr/>
          <a:lstStyle/>
          <a:p>
            <a:endParaRPr lang="da-DK"/>
          </a:p>
        </p:txBody>
      </p:sp>
    </p:spTree>
    <p:extLst>
      <p:ext uri="{BB962C8B-B14F-4D97-AF65-F5344CB8AC3E}">
        <p14:creationId xmlns:p14="http://schemas.microsoft.com/office/powerpoint/2010/main" val="2474629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Det</a:t>
            </a:r>
            <a:r>
              <a:rPr lang="es-ES" dirty="0"/>
              <a:t> </a:t>
            </a:r>
            <a:r>
              <a:rPr lang="es-ES" dirty="0" err="1"/>
              <a:t>betydningsfulde</a:t>
            </a:r>
            <a:r>
              <a:rPr lang="es-ES" dirty="0"/>
              <a:t> </a:t>
            </a:r>
            <a:r>
              <a:rPr lang="es-ES" dirty="0" err="1"/>
              <a:t>er</a:t>
            </a:r>
            <a:r>
              <a:rPr lang="es-ES" dirty="0"/>
              <a:t> </a:t>
            </a:r>
            <a:r>
              <a:rPr lang="es-ES" dirty="0" err="1"/>
              <a:t>dermed</a:t>
            </a:r>
            <a:endParaRPr lang="es-ES" dirty="0"/>
          </a:p>
        </p:txBody>
      </p:sp>
      <p:sp>
        <p:nvSpPr>
          <p:cNvPr id="3" name="Marcador de contenido 2"/>
          <p:cNvSpPr>
            <a:spLocks noGrp="1"/>
          </p:cNvSpPr>
          <p:nvPr>
            <p:ph idx="1"/>
          </p:nvPr>
        </p:nvSpPr>
        <p:spPr/>
        <p:txBody>
          <a:bodyPr>
            <a:normAutofit fontScale="92500" lnSpcReduction="10000"/>
          </a:bodyPr>
          <a:lstStyle/>
          <a:p>
            <a:r>
              <a:rPr lang="da-DK" sz="2000" dirty="0"/>
              <a:t>1	… vi kan stole på hinanden</a:t>
            </a:r>
          </a:p>
          <a:p>
            <a:r>
              <a:rPr lang="da-DK" sz="2000" dirty="0"/>
              <a:t>2	… det giver mening at være her</a:t>
            </a:r>
          </a:p>
          <a:p>
            <a:r>
              <a:rPr lang="da-DK" sz="2000" dirty="0"/>
              <a:t>3	… alle behandles lige godt</a:t>
            </a:r>
          </a:p>
          <a:p>
            <a:r>
              <a:rPr lang="da-DK" sz="2000" dirty="0"/>
              <a:t>4	… kunne gøre ting bedre, hvis der er brug for det </a:t>
            </a:r>
          </a:p>
          <a:p>
            <a:r>
              <a:rPr lang="da-DK" sz="2000" dirty="0"/>
              <a:t>5	… være med til at bestemme</a:t>
            </a:r>
          </a:p>
          <a:p>
            <a:r>
              <a:rPr lang="da-DK" sz="2000" dirty="0"/>
              <a:t>6	… samarbejde med hinanden</a:t>
            </a:r>
          </a:p>
          <a:p>
            <a:r>
              <a:rPr lang="da-DK" sz="2000" dirty="0"/>
              <a:t>7	… have lyst til at hjælpe hinanden</a:t>
            </a:r>
          </a:p>
          <a:p>
            <a:r>
              <a:rPr lang="da-DK" sz="2000" dirty="0"/>
              <a:t>8	… være glad</a:t>
            </a:r>
          </a:p>
          <a:p>
            <a:r>
              <a:rPr lang="da-DK" sz="2000" dirty="0"/>
              <a:t>9	… vores rettigheder  og grænser respekteres</a:t>
            </a:r>
          </a:p>
          <a:p>
            <a:r>
              <a:rPr lang="da-DK" sz="2000" dirty="0"/>
              <a:t>10	… have venner</a:t>
            </a:r>
          </a:p>
          <a:p>
            <a:r>
              <a:rPr lang="da-DK" sz="2000" dirty="0"/>
              <a:t>11	… lokalsamfundet inddrages i undervisningen</a:t>
            </a:r>
          </a:p>
          <a:p>
            <a:r>
              <a:rPr lang="da-DK" sz="2000" dirty="0"/>
              <a:t>12	… vores forældre interesserer sig for skolen</a:t>
            </a:r>
          </a:p>
        </p:txBody>
      </p:sp>
      <p:sp>
        <p:nvSpPr>
          <p:cNvPr id="4" name="Marcador de número de diapositiva 3"/>
          <p:cNvSpPr>
            <a:spLocks noGrp="1"/>
          </p:cNvSpPr>
          <p:nvPr>
            <p:ph type="sldNum" sz="quarter" idx="10"/>
          </p:nvPr>
        </p:nvSpPr>
        <p:spPr/>
        <p:txBody>
          <a:bodyPr/>
          <a:lstStyle/>
          <a:p>
            <a:fld id="{AF661BB6-F8F2-4ED2-8E10-AD250B7E024D}" type="slidenum">
              <a:rPr lang="da-DK" smtClean="0"/>
              <a:pPr/>
              <a:t>26</a:t>
            </a:fld>
            <a:endParaRPr lang="da-DK"/>
          </a:p>
        </p:txBody>
      </p:sp>
      <p:sp>
        <p:nvSpPr>
          <p:cNvPr id="5" name="Marcador de contenido 4"/>
          <p:cNvSpPr>
            <a:spLocks noGrp="1"/>
          </p:cNvSpPr>
          <p:nvPr>
            <p:ph sz="quarter" idx="11"/>
          </p:nvPr>
        </p:nvSpPr>
        <p:spPr/>
        <p:txBody>
          <a:bodyPr/>
          <a:lstStyle/>
          <a:p>
            <a:endParaRPr lang="es-ES"/>
          </a:p>
        </p:txBody>
      </p:sp>
    </p:spTree>
    <p:extLst>
      <p:ext uri="{BB962C8B-B14F-4D97-AF65-F5344CB8AC3E}">
        <p14:creationId xmlns:p14="http://schemas.microsoft.com/office/powerpoint/2010/main" val="21973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Et eksempel på fællesskabsrettede spørgsmål</a:t>
            </a:r>
          </a:p>
        </p:txBody>
      </p:sp>
      <p:graphicFrame>
        <p:nvGraphicFramePr>
          <p:cNvPr id="6" name="Content Placeholder 5"/>
          <p:cNvGraphicFramePr>
            <a:graphicFrameLocks noGrp="1"/>
          </p:cNvGraphicFramePr>
          <p:nvPr>
            <p:ph idx="1"/>
            <p:extLst/>
          </p:nvPr>
        </p:nvGraphicFramePr>
        <p:xfrm>
          <a:off x="2597254" y="2591118"/>
          <a:ext cx="6922880" cy="3544251"/>
        </p:xfrm>
        <a:graphic>
          <a:graphicData uri="http://schemas.openxmlformats.org/drawingml/2006/table">
            <a:tbl>
              <a:tblPr firstRow="1" firstCol="1" bandRow="1"/>
              <a:tblGrid>
                <a:gridCol w="773733">
                  <a:extLst>
                    <a:ext uri="{9D8B030D-6E8A-4147-A177-3AD203B41FA5}">
                      <a16:colId xmlns:a16="http://schemas.microsoft.com/office/drawing/2014/main" val="20000"/>
                    </a:ext>
                  </a:extLst>
                </a:gridCol>
                <a:gridCol w="6149147">
                  <a:extLst>
                    <a:ext uri="{9D8B030D-6E8A-4147-A177-3AD203B41FA5}">
                      <a16:colId xmlns:a16="http://schemas.microsoft.com/office/drawing/2014/main" val="20001"/>
                    </a:ext>
                  </a:extLst>
                </a:gridCol>
              </a:tblGrid>
              <a:tr h="681789">
                <a:tc gridSpan="2">
                  <a:txBody>
                    <a:bodyPr/>
                    <a:lstStyle/>
                    <a:p>
                      <a:pPr>
                        <a:lnSpc>
                          <a:spcPct val="115000"/>
                        </a:lnSpc>
                        <a:spcAft>
                          <a:spcPts val="0"/>
                        </a:spcAft>
                      </a:pPr>
                      <a:r>
                        <a:rPr lang="da-DK" sz="1000" dirty="0">
                          <a:effectLst/>
                          <a:latin typeface="Calibri"/>
                          <a:ea typeface="Calibri"/>
                          <a:cs typeface="Times New Roman"/>
                        </a:rPr>
                        <a:t> </a:t>
                      </a:r>
                    </a:p>
                    <a:p>
                      <a:pPr>
                        <a:lnSpc>
                          <a:spcPct val="115000"/>
                        </a:lnSpc>
                        <a:spcAft>
                          <a:spcPts val="0"/>
                        </a:spcAft>
                      </a:pPr>
                      <a:r>
                        <a:rPr lang="da-DK" sz="1000" dirty="0">
                          <a:effectLst/>
                          <a:latin typeface="Calibri"/>
                          <a:ea typeface="Calibri"/>
                          <a:cs typeface="Times New Roman"/>
                        </a:rPr>
                        <a:t>III</a:t>
                      </a:r>
                    </a:p>
                    <a:p>
                      <a:pPr>
                        <a:lnSpc>
                          <a:spcPct val="115000"/>
                        </a:lnSpc>
                        <a:spcAft>
                          <a:spcPts val="0"/>
                        </a:spcAft>
                      </a:pPr>
                      <a:r>
                        <a:rPr lang="da-DK" sz="1000" b="1" dirty="0">
                          <a:effectLst/>
                          <a:latin typeface="Calibri"/>
                          <a:ea typeface="Calibri"/>
                          <a:cs typeface="Times New Roman"/>
                        </a:rPr>
                        <a:t>Retfærdighed</a:t>
                      </a:r>
                      <a:endParaRPr lang="da-DK" sz="1000" dirty="0">
                        <a:effectLst/>
                        <a:latin typeface="Calibri"/>
                        <a:ea typeface="Calibri"/>
                        <a:cs typeface="Times New Roman"/>
                      </a:endParaRPr>
                    </a:p>
                    <a:p>
                      <a:pPr>
                        <a:lnSpc>
                          <a:spcPct val="115000"/>
                        </a:lnSpc>
                        <a:spcAft>
                          <a:spcPts val="0"/>
                        </a:spcAft>
                      </a:pPr>
                      <a:r>
                        <a:rPr lang="da-DK" sz="1000" dirty="0">
                          <a:solidFill>
                            <a:srgbClr val="FF0000"/>
                          </a:solidFill>
                          <a:effectLst/>
                          <a:latin typeface="Calibri"/>
                          <a:ea typeface="Calibri"/>
                          <a:cs typeface="Times New Roman"/>
                        </a:rPr>
                        <a:t> </a:t>
                      </a:r>
                      <a:endParaRPr lang="da-DK" sz="1000" dirty="0">
                        <a:effectLst/>
                        <a:latin typeface="Calibri"/>
                        <a:ea typeface="Calibri"/>
                        <a:cs typeface="Times New Roman"/>
                      </a:endParaRP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extLst>
                  <a:ext uri="{0D108BD9-81ED-4DB2-BD59-A6C34878D82A}">
                    <a16:rowId xmlns:a16="http://schemas.microsoft.com/office/drawing/2014/main" val="10000"/>
                  </a:ext>
                </a:extLst>
              </a:tr>
              <a:tr h="340895">
                <a:tc>
                  <a:txBody>
                    <a:bodyPr/>
                    <a:lstStyle/>
                    <a:p>
                      <a:pPr>
                        <a:lnSpc>
                          <a:spcPct val="115000"/>
                        </a:lnSpc>
                        <a:spcAft>
                          <a:spcPts val="0"/>
                        </a:spcAft>
                      </a:pPr>
                      <a:r>
                        <a:rPr lang="da-DK" sz="1000">
                          <a:effectLst/>
                          <a:latin typeface="Calibri"/>
                          <a:ea typeface="Calibri"/>
                          <a:cs typeface="Times New Roman"/>
                        </a:rPr>
                        <a:t>1</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behandler andre i klassen retfærdigt</a:t>
                      </a: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0895">
                <a:tc>
                  <a:txBody>
                    <a:bodyPr/>
                    <a:lstStyle/>
                    <a:p>
                      <a:pPr>
                        <a:lnSpc>
                          <a:spcPct val="115000"/>
                        </a:lnSpc>
                        <a:spcAft>
                          <a:spcPts val="0"/>
                        </a:spcAft>
                      </a:pPr>
                      <a:r>
                        <a:rPr lang="da-DK" sz="1000">
                          <a:effectLst/>
                          <a:latin typeface="Calibri"/>
                          <a:ea typeface="Calibri"/>
                          <a:cs typeface="Times New Roman"/>
                        </a:rPr>
                        <a:t>2</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vil gerne lave noget sammen med alle elever i min klasse i undervisningen</a:t>
                      </a: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0895">
                <a:tc>
                  <a:txBody>
                    <a:bodyPr/>
                    <a:lstStyle/>
                    <a:p>
                      <a:pPr>
                        <a:lnSpc>
                          <a:spcPct val="115000"/>
                        </a:lnSpc>
                        <a:spcAft>
                          <a:spcPts val="0"/>
                        </a:spcAft>
                      </a:pPr>
                      <a:r>
                        <a:rPr lang="da-DK" sz="1000">
                          <a:effectLst/>
                          <a:latin typeface="Calibri"/>
                          <a:ea typeface="Calibri"/>
                          <a:cs typeface="Times New Roman"/>
                        </a:rPr>
                        <a:t>3</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bliver retfærdigt behandlet af de andre elever</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b="1" dirty="0">
                          <a:effectLst/>
                          <a:latin typeface="Calibri"/>
                          <a:ea typeface="Calibri"/>
                          <a:cs typeface="Times New Roman"/>
                        </a:rPr>
                        <a:t> </a:t>
                      </a:r>
                      <a:endParaRPr lang="da-DK" sz="1000" dirty="0">
                        <a:effectLst/>
                        <a:latin typeface="Calibri"/>
                        <a:ea typeface="Calibri"/>
                        <a:cs typeface="Times New Roman"/>
                      </a:endParaRP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0447">
                <a:tc>
                  <a:txBody>
                    <a:bodyPr/>
                    <a:lstStyle/>
                    <a:p>
                      <a:pPr>
                        <a:lnSpc>
                          <a:spcPct val="115000"/>
                        </a:lnSpc>
                        <a:spcAft>
                          <a:spcPts val="0"/>
                        </a:spcAft>
                      </a:pPr>
                      <a:r>
                        <a:rPr lang="da-DK" sz="1000">
                          <a:effectLst/>
                          <a:latin typeface="Calibri"/>
                          <a:ea typeface="Calibri"/>
                          <a:cs typeface="Times New Roman"/>
                        </a:rPr>
                        <a:t>4</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da-DK" sz="1000" dirty="0">
                          <a:effectLst/>
                          <a:latin typeface="Calibri"/>
                          <a:ea typeface="Calibri"/>
                          <a:cs typeface="Times New Roman"/>
                        </a:rPr>
                        <a:t>I klassen behandler alle hinanden lige godt</a:t>
                      </a:r>
                      <a:r>
                        <a:rPr lang="da-DK" sz="700" dirty="0">
                          <a:effectLst/>
                          <a:latin typeface="Calibri"/>
                          <a:ea typeface="Calibri"/>
                          <a:cs typeface="Times New Roman"/>
                        </a:rPr>
                        <a:t> </a:t>
                      </a:r>
                    </a:p>
                    <a:p>
                      <a:pPr>
                        <a:lnSpc>
                          <a:spcPct val="115000"/>
                        </a:lnSpc>
                        <a:spcAft>
                          <a:spcPts val="1000"/>
                        </a:spcAft>
                      </a:pPr>
                      <a:endParaRPr lang="da-DK" sz="1000" dirty="0">
                        <a:effectLst/>
                        <a:latin typeface="Calibri"/>
                        <a:ea typeface="Calibri"/>
                        <a:cs typeface="Times New Roman"/>
                      </a:endParaRP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0895">
                <a:tc>
                  <a:txBody>
                    <a:bodyPr/>
                    <a:lstStyle/>
                    <a:p>
                      <a:pPr>
                        <a:lnSpc>
                          <a:spcPct val="115000"/>
                        </a:lnSpc>
                        <a:spcAft>
                          <a:spcPts val="0"/>
                        </a:spcAft>
                      </a:pPr>
                      <a:r>
                        <a:rPr lang="da-DK" sz="1000">
                          <a:effectLst/>
                          <a:latin typeface="Calibri"/>
                          <a:ea typeface="Calibri"/>
                          <a:cs typeface="Times New Roman"/>
                        </a:rPr>
                        <a:t>5</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fortæller positive ting om de andre elever i klassen</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0895">
                <a:tc>
                  <a:txBody>
                    <a:bodyPr/>
                    <a:lstStyle/>
                    <a:p>
                      <a:pPr>
                        <a:lnSpc>
                          <a:spcPct val="115000"/>
                        </a:lnSpc>
                        <a:spcAft>
                          <a:spcPts val="0"/>
                        </a:spcAft>
                      </a:pPr>
                      <a:r>
                        <a:rPr lang="da-DK" sz="1000">
                          <a:effectLst/>
                          <a:latin typeface="Calibri"/>
                          <a:ea typeface="Calibri"/>
                          <a:cs typeface="Times New Roman"/>
                        </a:rPr>
                        <a:t>6</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Jeg synes at alle skal have mulighed for at være med, når vi laver noget sjovt i klassen</a:t>
                      </a: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895">
                <a:tc>
                  <a:txBody>
                    <a:bodyPr/>
                    <a:lstStyle/>
                    <a:p>
                      <a:pPr>
                        <a:lnSpc>
                          <a:spcPct val="115000"/>
                        </a:lnSpc>
                        <a:spcAft>
                          <a:spcPts val="0"/>
                        </a:spcAft>
                      </a:pPr>
                      <a:r>
                        <a:rPr lang="da-DK" sz="1000">
                          <a:effectLst/>
                          <a:latin typeface="Calibri"/>
                          <a:ea typeface="Calibri"/>
                          <a:cs typeface="Times New Roman"/>
                        </a:rPr>
                        <a:t>7</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Her på hele skolen behandles alle retfærdigt</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0895">
                <a:tc>
                  <a:txBody>
                    <a:bodyPr/>
                    <a:lstStyle/>
                    <a:p>
                      <a:pPr>
                        <a:lnSpc>
                          <a:spcPct val="115000"/>
                        </a:lnSpc>
                        <a:spcAft>
                          <a:spcPts val="0"/>
                        </a:spcAft>
                      </a:pPr>
                      <a:r>
                        <a:rPr lang="da-DK" sz="1000">
                          <a:effectLst/>
                          <a:latin typeface="Calibri"/>
                          <a:ea typeface="Calibri"/>
                          <a:cs typeface="Times New Roman"/>
                        </a:rPr>
                        <a:t>8</a:t>
                      </a:r>
                    </a:p>
                  </a:txBody>
                  <a:tcPr marL="60633" marR="60633" marT="0" marB="0">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a-DK" sz="1000" dirty="0">
                          <a:effectLst/>
                          <a:latin typeface="Calibri"/>
                          <a:ea typeface="Calibri"/>
                          <a:cs typeface="Times New Roman"/>
                        </a:rPr>
                        <a:t>Lærerne giver alle elever lige gode muligheder for at deltage i undervisningen</a:t>
                      </a:r>
                      <a:r>
                        <a:rPr lang="da-DK" sz="700" dirty="0">
                          <a:effectLst/>
                          <a:latin typeface="Calibri"/>
                          <a:ea typeface="Calibri"/>
                          <a:cs typeface="Times New Roman"/>
                        </a:rPr>
                        <a:t>  </a:t>
                      </a:r>
                      <a:endParaRPr lang="da-DK" sz="1000" dirty="0">
                        <a:effectLst/>
                        <a:latin typeface="Calibri"/>
                        <a:ea typeface="Calibri"/>
                        <a:cs typeface="Times New Roman"/>
                      </a:endParaRPr>
                    </a:p>
                    <a:p>
                      <a:pPr>
                        <a:lnSpc>
                          <a:spcPct val="115000"/>
                        </a:lnSpc>
                        <a:spcAft>
                          <a:spcPts val="0"/>
                        </a:spcAft>
                      </a:pPr>
                      <a:r>
                        <a:rPr lang="da-DK" sz="1000" dirty="0">
                          <a:effectLst/>
                          <a:latin typeface="Calibri"/>
                          <a:ea typeface="Calibri"/>
                          <a:cs typeface="Times New Roman"/>
                        </a:rPr>
                        <a:t> </a:t>
                      </a:r>
                    </a:p>
                  </a:txBody>
                  <a:tcPr marL="60633" marR="6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fld id="{AF661BB6-F8F2-4ED2-8E10-AD250B7E024D}" type="slidenum">
              <a:rPr lang="da-DK" smtClean="0"/>
              <a:pPr/>
              <a:t>27</a:t>
            </a:fld>
            <a:endParaRPr lang="da-DK"/>
          </a:p>
        </p:txBody>
      </p:sp>
      <p:sp>
        <p:nvSpPr>
          <p:cNvPr id="5" name="Content Placeholder 4"/>
          <p:cNvSpPr>
            <a:spLocks noGrp="1"/>
          </p:cNvSpPr>
          <p:nvPr>
            <p:ph sz="quarter" idx="11"/>
          </p:nvPr>
        </p:nvSpPr>
        <p:spPr/>
        <p:txBody>
          <a:bodyPr/>
          <a:lstStyle/>
          <a:p>
            <a:endParaRPr lang="da-DK"/>
          </a:p>
        </p:txBody>
      </p:sp>
      <p:sp>
        <p:nvSpPr>
          <p:cNvPr id="7" name="Rectangle 1"/>
          <p:cNvSpPr>
            <a:spLocks noChangeArrowheads="1"/>
          </p:cNvSpPr>
          <p:nvPr/>
        </p:nvSpPr>
        <p:spPr bwMode="auto">
          <a:xfrm>
            <a:off x="2597151" y="2410897"/>
            <a:ext cx="184731" cy="369332"/>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Tree>
    <p:extLst>
      <p:ext uri="{BB962C8B-B14F-4D97-AF65-F5344CB8AC3E}">
        <p14:creationId xmlns:p14="http://schemas.microsoft.com/office/powerpoint/2010/main" val="3059104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social resiliens i DK</a:t>
            </a:r>
          </a:p>
        </p:txBody>
      </p:sp>
      <p:sp>
        <p:nvSpPr>
          <p:cNvPr id="3" name="Pladsholder til indhold 2"/>
          <p:cNvSpPr>
            <a:spLocks noGrp="1"/>
          </p:cNvSpPr>
          <p:nvPr>
            <p:ph idx="1"/>
          </p:nvPr>
        </p:nvSpPr>
        <p:spPr/>
        <p:txBody>
          <a:bodyPr/>
          <a:lstStyle/>
          <a:p>
            <a:r>
              <a:rPr lang="da-DK" dirty="0"/>
              <a:t>Hvorfor blive vi ved med at have ”udsatte” – hvem sætter dem ”ud”?</a:t>
            </a:r>
          </a:p>
          <a:p>
            <a:r>
              <a:rPr lang="da-DK" dirty="0"/>
              <a:t>Hvorfor løser vi ikke let løsbare sociale problemer?</a:t>
            </a:r>
          </a:p>
          <a:p>
            <a:r>
              <a:rPr lang="da-DK" dirty="0"/>
              <a:t>Hvorfor ser vi på individet i stedet for fællesskabet i vores forståelser?</a:t>
            </a:r>
          </a:p>
          <a:p>
            <a:r>
              <a:rPr lang="da-DK" dirty="0"/>
              <a:t>Overgangen fra ”udsat” til ”indsat” er nem – hvorfor er overgangen fra ”udsat” til ”opsat” sværere? </a:t>
            </a:r>
          </a:p>
          <a:p>
            <a:endParaRPr lang="da-DK" dirty="0"/>
          </a:p>
        </p:txBody>
      </p:sp>
    </p:spTree>
    <p:extLst>
      <p:ext uri="{BB962C8B-B14F-4D97-AF65-F5344CB8AC3E}">
        <p14:creationId xmlns:p14="http://schemas.microsoft.com/office/powerpoint/2010/main" val="2834935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 Jer:</a:t>
            </a:r>
          </a:p>
        </p:txBody>
      </p:sp>
      <p:sp>
        <p:nvSpPr>
          <p:cNvPr id="3" name="Pladsholder til indhold 2"/>
          <p:cNvSpPr>
            <a:spLocks noGrp="1"/>
          </p:cNvSpPr>
          <p:nvPr>
            <p:ph idx="1"/>
          </p:nvPr>
        </p:nvSpPr>
        <p:spPr/>
        <p:txBody>
          <a:bodyPr>
            <a:normAutofit fontScale="55000" lnSpcReduction="20000"/>
          </a:bodyPr>
          <a:lstStyle/>
          <a:p>
            <a:pPr marL="0" indent="0">
              <a:buNone/>
            </a:pPr>
            <a:r>
              <a:rPr lang="da-DK" dirty="0"/>
              <a:t>Tak for Jeres indsats</a:t>
            </a:r>
          </a:p>
          <a:p>
            <a:pPr>
              <a:buFontTx/>
              <a:buChar char="-"/>
            </a:pPr>
            <a:r>
              <a:rPr lang="da-DK" dirty="0"/>
              <a:t>den har skabt den Nordiske Velfærdsmodel </a:t>
            </a:r>
          </a:p>
          <a:p>
            <a:pPr>
              <a:buFontTx/>
              <a:buChar char="-"/>
            </a:pPr>
            <a:r>
              <a:rPr lang="da-DK" dirty="0"/>
              <a:t>det kan I være stolte af</a:t>
            </a:r>
          </a:p>
          <a:p>
            <a:pPr>
              <a:buFontTx/>
              <a:buChar char="-"/>
            </a:pPr>
            <a:endParaRPr lang="da-DK" dirty="0"/>
          </a:p>
          <a:p>
            <a:pPr>
              <a:buFontTx/>
              <a:buChar char="-"/>
            </a:pPr>
            <a:r>
              <a:rPr lang="da-DK" dirty="0"/>
              <a:t>Hvorfor ødelægge det, der fungerer </a:t>
            </a:r>
          </a:p>
          <a:p>
            <a:endParaRPr lang="da-DK" dirty="0"/>
          </a:p>
          <a:p>
            <a:pPr>
              <a:buFontTx/>
              <a:buChar char="-"/>
            </a:pPr>
            <a:r>
              <a:rPr lang="da-DK" dirty="0"/>
              <a:t>Og vi er på vej til at gøre det endnu bedre – ved egen kraft og gennem respekt for andres kraft.</a:t>
            </a:r>
          </a:p>
          <a:p>
            <a:pPr>
              <a:buFontTx/>
              <a:buChar char="-"/>
            </a:pPr>
            <a:endParaRPr lang="da-DK" dirty="0"/>
          </a:p>
          <a:p>
            <a:pPr>
              <a:buFontTx/>
              <a:buChar char="-"/>
            </a:pPr>
            <a:r>
              <a:rPr lang="da-DK" dirty="0"/>
              <a:t>Vi er en udryddelsestruet art – men hvis vi tager det med humoristisk sans, vil vi overleve i millioner af år.</a:t>
            </a:r>
            <a:endParaRPr lang="da-DK" dirty="0">
              <a:sym typeface="Wingdings" panose="05000000000000000000" pitchFamily="2" charset="2"/>
            </a:endParaRPr>
          </a:p>
          <a:p>
            <a:pPr>
              <a:buFontTx/>
              <a:buChar char="-"/>
            </a:pPr>
            <a:endParaRPr lang="da-DK" dirty="0">
              <a:sym typeface="Wingdings" panose="05000000000000000000" pitchFamily="2" charset="2"/>
            </a:endParaRPr>
          </a:p>
          <a:p>
            <a:pPr>
              <a:buFontTx/>
              <a:buChar char="-"/>
            </a:pPr>
            <a:r>
              <a:rPr lang="da-DK" dirty="0">
                <a:sym typeface="Wingdings" panose="05000000000000000000" pitchFamily="2" charset="2"/>
              </a:rPr>
              <a:t>Mange, mange millioner år efter neoliberalismen  </a:t>
            </a:r>
          </a:p>
          <a:p>
            <a:pPr marL="0" indent="0">
              <a:buNone/>
            </a:pPr>
            <a:endParaRPr lang="da-DK" dirty="0">
              <a:sym typeface="Wingdings" panose="05000000000000000000" pitchFamily="2" charset="2"/>
            </a:endParaRPr>
          </a:p>
          <a:p>
            <a:pPr marL="0" indent="0">
              <a:buNone/>
            </a:pPr>
            <a:r>
              <a:rPr lang="da-DK" dirty="0">
                <a:sym typeface="Wingdings" panose="05000000000000000000" pitchFamily="2" charset="2"/>
              </a:rPr>
              <a:t> Nb – med tak for de gode kommentarer ved konferencen – der er rum for overvejelse. </a:t>
            </a:r>
            <a:br>
              <a:rPr lang="da-DK" dirty="0">
                <a:sym typeface="Wingdings" panose="05000000000000000000" pitchFamily="2" charset="2"/>
              </a:rPr>
            </a:br>
            <a:r>
              <a:rPr lang="da-DK" dirty="0"/>
              <a:t> </a:t>
            </a:r>
          </a:p>
          <a:p>
            <a:pPr marL="0" indent="0">
              <a:buNone/>
            </a:pPr>
            <a:r>
              <a:rPr lang="da-DK" dirty="0"/>
              <a:t> </a:t>
            </a:r>
          </a:p>
          <a:p>
            <a:endParaRPr lang="da-DK" dirty="0"/>
          </a:p>
        </p:txBody>
      </p:sp>
    </p:spTree>
    <p:extLst>
      <p:ext uri="{BB962C8B-B14F-4D97-AF65-F5344CB8AC3E}">
        <p14:creationId xmlns:p14="http://schemas.microsoft.com/office/powerpoint/2010/main" val="295866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Baggrund</a:t>
            </a:r>
          </a:p>
        </p:txBody>
      </p:sp>
      <p:sp>
        <p:nvSpPr>
          <p:cNvPr id="3" name="Pladsholder til indhold 2"/>
          <p:cNvSpPr>
            <a:spLocks noGrp="1"/>
          </p:cNvSpPr>
          <p:nvPr>
            <p:ph idx="1"/>
          </p:nvPr>
        </p:nvSpPr>
        <p:spPr/>
        <p:txBody>
          <a:bodyPr>
            <a:normAutofit lnSpcReduction="10000"/>
          </a:bodyPr>
          <a:lstStyle/>
          <a:p>
            <a:r>
              <a:rPr lang="da-DK" dirty="0"/>
              <a:t>Kulturpsykologi – ulige muligheder for forskellige grupper</a:t>
            </a:r>
          </a:p>
          <a:p>
            <a:endParaRPr lang="da-DK" dirty="0"/>
          </a:p>
          <a:p>
            <a:r>
              <a:rPr lang="da-DK" dirty="0"/>
              <a:t>Voldsforebyggelse</a:t>
            </a:r>
          </a:p>
          <a:p>
            <a:endParaRPr lang="da-DK" dirty="0"/>
          </a:p>
          <a:p>
            <a:r>
              <a:rPr lang="da-DK" dirty="0" err="1"/>
              <a:t>Psyko-social</a:t>
            </a:r>
            <a:r>
              <a:rPr lang="da-DK" dirty="0"/>
              <a:t> sundhed – især efter menneskeskabte katastrofer</a:t>
            </a:r>
          </a:p>
          <a:p>
            <a:endParaRPr lang="da-DK" dirty="0"/>
          </a:p>
          <a:p>
            <a:r>
              <a:rPr lang="da-DK" dirty="0"/>
              <a:t>Opbygge bæredygtige lokalsamfund</a:t>
            </a:r>
          </a:p>
          <a:p>
            <a:endParaRPr lang="da-DK" dirty="0"/>
          </a:p>
          <a:p>
            <a:r>
              <a:rPr lang="da-DK" dirty="0"/>
              <a:t>Rettighedsbaseret udvikling / menneskerettigheder  </a:t>
            </a:r>
          </a:p>
          <a:p>
            <a:endParaRPr lang="da-DK" dirty="0"/>
          </a:p>
          <a:p>
            <a:r>
              <a:rPr lang="da-DK" dirty="0"/>
              <a:t>Overvejelser: hvorfor mon de store psykologiske teorier alle er skabt i supermagter? Hvad mon konsekvensen er af dette?</a:t>
            </a:r>
          </a:p>
        </p:txBody>
      </p:sp>
      <p:sp>
        <p:nvSpPr>
          <p:cNvPr id="4" name="Pladsholder til diasnummer 3"/>
          <p:cNvSpPr>
            <a:spLocks noGrp="1"/>
          </p:cNvSpPr>
          <p:nvPr>
            <p:ph type="sldNum" sz="quarter" idx="10"/>
          </p:nvPr>
        </p:nvSpPr>
        <p:spPr/>
        <p:txBody>
          <a:bodyPr/>
          <a:lstStyle/>
          <a:p>
            <a:fld id="{AF661BB6-F8F2-4ED2-8E10-AD250B7E024D}" type="slidenum">
              <a:rPr lang="da-DK" smtClean="0"/>
              <a:pPr/>
              <a:t>3</a:t>
            </a:fld>
            <a:endParaRPr lang="da-DK"/>
          </a:p>
        </p:txBody>
      </p:sp>
    </p:spTree>
    <p:extLst>
      <p:ext uri="{BB962C8B-B14F-4D97-AF65-F5344CB8AC3E}">
        <p14:creationId xmlns:p14="http://schemas.microsoft.com/office/powerpoint/2010/main" val="36524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marL="0" indent="0" algn="ctr">
              <a:buNone/>
            </a:pPr>
            <a:r>
              <a:rPr lang="da-DK" dirty="0"/>
              <a:t>Tak for i dag </a:t>
            </a:r>
          </a:p>
        </p:txBody>
      </p:sp>
    </p:spTree>
    <p:extLst>
      <p:ext uri="{BB962C8B-B14F-4D97-AF65-F5344CB8AC3E}">
        <p14:creationId xmlns:p14="http://schemas.microsoft.com/office/powerpoint/2010/main" val="205686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528" y="692696"/>
            <a:ext cx="8421688" cy="936104"/>
          </a:xfrm>
        </p:spPr>
        <p:txBody>
          <a:bodyPr/>
          <a:lstStyle/>
          <a:p>
            <a:r>
              <a:rPr lang="da-DK" dirty="0"/>
              <a:t>Globale udfordringer</a:t>
            </a:r>
          </a:p>
        </p:txBody>
      </p:sp>
      <p:sp>
        <p:nvSpPr>
          <p:cNvPr id="3" name="Pladsholder til indhold 2"/>
          <p:cNvSpPr>
            <a:spLocks noGrp="1"/>
          </p:cNvSpPr>
          <p:nvPr>
            <p:ph idx="1"/>
          </p:nvPr>
        </p:nvSpPr>
        <p:spPr>
          <a:xfrm>
            <a:off x="1847528" y="1772816"/>
            <a:ext cx="8421688" cy="4608512"/>
          </a:xfrm>
        </p:spPr>
        <p:txBody>
          <a:bodyPr>
            <a:normAutofit fontScale="47500" lnSpcReduction="20000"/>
          </a:bodyPr>
          <a:lstStyle/>
          <a:p>
            <a:r>
              <a:rPr lang="da-DK" dirty="0"/>
              <a:t>Mangel på trivsel blandt børn og unge (15-20 % globalt)</a:t>
            </a:r>
          </a:p>
          <a:p>
            <a:r>
              <a:rPr lang="da-DK" dirty="0"/>
              <a:t>Unge dropper ud af uddannelsessystemet </a:t>
            </a:r>
          </a:p>
          <a:p>
            <a:r>
              <a:rPr lang="da-DK" dirty="0"/>
              <a:t>Vold</a:t>
            </a:r>
          </a:p>
          <a:p>
            <a:r>
              <a:rPr lang="da-DK" dirty="0"/>
              <a:t>Vold mod kvinder</a:t>
            </a:r>
          </a:p>
          <a:p>
            <a:r>
              <a:rPr lang="da-DK" dirty="0"/>
              <a:t>Seksuelle overgreb</a:t>
            </a:r>
          </a:p>
          <a:p>
            <a:r>
              <a:rPr lang="da-DK" dirty="0"/>
              <a:t>Kriminalitet - og recidiv</a:t>
            </a:r>
          </a:p>
          <a:p>
            <a:r>
              <a:rPr lang="da-DK" dirty="0"/>
              <a:t>Manglende livsglæde - Depression og traume som epidemi</a:t>
            </a:r>
          </a:p>
          <a:p>
            <a:r>
              <a:rPr lang="da-DK" dirty="0"/>
              <a:t>Mentale lidelser</a:t>
            </a:r>
          </a:p>
          <a:p>
            <a:r>
              <a:rPr lang="da-DK" dirty="0"/>
              <a:t>Livsstils-sygdomme</a:t>
            </a:r>
          </a:p>
          <a:p>
            <a:r>
              <a:rPr lang="da-DK" dirty="0"/>
              <a:t>Demografisk sammensætning</a:t>
            </a:r>
          </a:p>
          <a:p>
            <a:r>
              <a:rPr lang="da-DK" dirty="0"/>
              <a:t>Flygtninge (og migration)</a:t>
            </a:r>
          </a:p>
          <a:p>
            <a:r>
              <a:rPr lang="da-DK" dirty="0"/>
              <a:t>Misbrug af alkohol og narkotika</a:t>
            </a:r>
          </a:p>
          <a:p>
            <a:r>
              <a:rPr lang="da-DK" dirty="0"/>
              <a:t>Arbejdsløshed</a:t>
            </a:r>
          </a:p>
          <a:p>
            <a:r>
              <a:rPr lang="da-DK" dirty="0"/>
              <a:t>Stigende ulighed i fordeling af ressourcer</a:t>
            </a:r>
          </a:p>
          <a:p>
            <a:r>
              <a:rPr lang="da-DK" dirty="0"/>
              <a:t>Koncentration af befolkningen i storbyer</a:t>
            </a:r>
          </a:p>
          <a:p>
            <a:r>
              <a:rPr lang="da-DK" dirty="0"/>
              <a:t>Klimaforandringer</a:t>
            </a:r>
          </a:p>
          <a:p>
            <a:r>
              <a:rPr lang="da-DK" dirty="0"/>
              <a:t>Kultur-ødelæggelse gennem  ensretning (konsum, kapitalisme)</a:t>
            </a:r>
          </a:p>
          <a:p>
            <a:endParaRPr lang="da-DK" dirty="0"/>
          </a:p>
          <a:p>
            <a:endParaRPr lang="da-DK" dirty="0"/>
          </a:p>
          <a:p>
            <a:endParaRPr lang="da-DK" dirty="0"/>
          </a:p>
        </p:txBody>
      </p:sp>
      <p:sp>
        <p:nvSpPr>
          <p:cNvPr id="4" name="Pladsholder til diasnummer 3"/>
          <p:cNvSpPr>
            <a:spLocks noGrp="1"/>
          </p:cNvSpPr>
          <p:nvPr>
            <p:ph type="sldNum" sz="quarter" idx="10"/>
          </p:nvPr>
        </p:nvSpPr>
        <p:spPr/>
        <p:txBody>
          <a:bodyPr/>
          <a:lstStyle/>
          <a:p>
            <a:fld id="{AF661BB6-F8F2-4ED2-8E10-AD250B7E024D}" type="slidenum">
              <a:rPr lang="da-DK" smtClean="0">
                <a:solidFill>
                  <a:srgbClr val="03428E"/>
                </a:solidFill>
              </a:rPr>
              <a:pPr/>
              <a:t>4</a:t>
            </a:fld>
            <a:endParaRPr lang="da-DK">
              <a:solidFill>
                <a:srgbClr val="03428E"/>
              </a:solidFill>
            </a:endParaRPr>
          </a:p>
        </p:txBody>
      </p:sp>
    </p:spTree>
    <p:extLst>
      <p:ext uri="{BB962C8B-B14F-4D97-AF65-F5344CB8AC3E}">
        <p14:creationId xmlns:p14="http://schemas.microsoft.com/office/powerpoint/2010/main" val="350767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Erfainger</a:t>
            </a:r>
            <a:r>
              <a:rPr lang="es-ES" dirty="0"/>
              <a:t> </a:t>
            </a:r>
            <a:r>
              <a:rPr lang="es-ES" dirty="0" err="1"/>
              <a:t>fra</a:t>
            </a:r>
            <a:r>
              <a:rPr lang="es-ES" dirty="0"/>
              <a:t> </a:t>
            </a:r>
            <a:r>
              <a:rPr lang="es-ES" dirty="0" err="1"/>
              <a:t>psykosocial</a:t>
            </a:r>
            <a:r>
              <a:rPr lang="es-ES" dirty="0"/>
              <a:t> </a:t>
            </a:r>
            <a:r>
              <a:rPr lang="es-ES" dirty="0" err="1"/>
              <a:t>indsats</a:t>
            </a:r>
            <a:endParaRPr lang="es-ES" dirty="0"/>
          </a:p>
        </p:txBody>
      </p:sp>
      <p:sp>
        <p:nvSpPr>
          <p:cNvPr id="3" name="Marcador de contenido 2"/>
          <p:cNvSpPr>
            <a:spLocks noGrp="1"/>
          </p:cNvSpPr>
          <p:nvPr>
            <p:ph idx="1"/>
          </p:nvPr>
        </p:nvSpPr>
        <p:spPr/>
        <p:txBody>
          <a:bodyPr/>
          <a:lstStyle/>
          <a:p>
            <a:r>
              <a:rPr lang="da-DK" dirty="0"/>
              <a:t>Sikkerhed</a:t>
            </a:r>
          </a:p>
          <a:p>
            <a:endParaRPr lang="da-DK" dirty="0"/>
          </a:p>
          <a:p>
            <a:r>
              <a:rPr lang="da-DK" dirty="0"/>
              <a:t>Oplevelse af tryghed</a:t>
            </a:r>
          </a:p>
          <a:p>
            <a:endParaRPr lang="da-DK" dirty="0"/>
          </a:p>
          <a:p>
            <a:r>
              <a:rPr lang="da-DK" dirty="0"/>
              <a:t>Oplevelse af kontrol</a:t>
            </a:r>
          </a:p>
          <a:p>
            <a:endParaRPr lang="da-DK" dirty="0"/>
          </a:p>
          <a:p>
            <a:r>
              <a:rPr lang="da-DK" dirty="0"/>
              <a:t>Oplevelse af social support (</a:t>
            </a:r>
            <a:r>
              <a:rPr lang="da-DK" dirty="0" err="1"/>
              <a:t>connectivity</a:t>
            </a:r>
            <a:r>
              <a:rPr lang="da-DK" dirty="0"/>
              <a:t>)</a:t>
            </a:r>
          </a:p>
          <a:p>
            <a:endParaRPr lang="da-DK" dirty="0"/>
          </a:p>
          <a:p>
            <a:r>
              <a:rPr lang="da-DK" dirty="0"/>
              <a:t>Oplevelse af at have muligheder/fremtid</a:t>
            </a:r>
          </a:p>
          <a:p>
            <a:endParaRPr lang="es-ES" dirty="0"/>
          </a:p>
        </p:txBody>
      </p:sp>
      <p:sp>
        <p:nvSpPr>
          <p:cNvPr id="4" name="Marcador de número de diapositiva 3"/>
          <p:cNvSpPr>
            <a:spLocks noGrp="1"/>
          </p:cNvSpPr>
          <p:nvPr>
            <p:ph type="sldNum" sz="quarter" idx="10"/>
          </p:nvPr>
        </p:nvSpPr>
        <p:spPr/>
        <p:txBody>
          <a:bodyPr/>
          <a:lstStyle/>
          <a:p>
            <a:fld id="{AF661BB6-F8F2-4ED2-8E10-AD250B7E024D}" type="slidenum">
              <a:rPr lang="da-DK" smtClean="0"/>
              <a:pPr/>
              <a:t>5</a:t>
            </a:fld>
            <a:endParaRPr lang="da-DK"/>
          </a:p>
        </p:txBody>
      </p:sp>
      <p:sp>
        <p:nvSpPr>
          <p:cNvPr id="5" name="Marcador de contenido 4"/>
          <p:cNvSpPr>
            <a:spLocks noGrp="1"/>
          </p:cNvSpPr>
          <p:nvPr>
            <p:ph sz="quarter" idx="11"/>
          </p:nvPr>
        </p:nvSpPr>
        <p:spPr/>
        <p:txBody>
          <a:bodyPr/>
          <a:lstStyle/>
          <a:p>
            <a:endParaRPr lang="es-ES"/>
          </a:p>
        </p:txBody>
      </p:sp>
    </p:spTree>
    <p:extLst>
      <p:ext uri="{BB962C8B-B14F-4D97-AF65-F5344CB8AC3E}">
        <p14:creationId xmlns:p14="http://schemas.microsoft.com/office/powerpoint/2010/main" val="135423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Inspiration: oprindelige folks forskningsmetode</a:t>
            </a:r>
            <a:endParaRPr lang="en-US" dirty="0"/>
          </a:p>
        </p:txBody>
      </p:sp>
      <p:sp>
        <p:nvSpPr>
          <p:cNvPr id="3" name="Pladsholder til indhold 2"/>
          <p:cNvSpPr>
            <a:spLocks noGrp="1"/>
          </p:cNvSpPr>
          <p:nvPr>
            <p:ph idx="1"/>
          </p:nvPr>
        </p:nvSpPr>
        <p:spPr/>
        <p:txBody>
          <a:bodyPr>
            <a:normAutofit/>
          </a:bodyPr>
          <a:lstStyle/>
          <a:p>
            <a:r>
              <a:rPr lang="da-DK" dirty="0"/>
              <a:t>1) At bidrage til det fælles bedste</a:t>
            </a:r>
          </a:p>
          <a:p>
            <a:r>
              <a:rPr lang="da-DK" dirty="0"/>
              <a:t>2) at være personligt forpligtende overfor hinanden – være i konkret relationer (ikke at gøre hinanden abstrakte, til tal)</a:t>
            </a:r>
          </a:p>
          <a:p>
            <a:r>
              <a:rPr lang="da-DK" dirty="0"/>
              <a:t>3) at være i bestemte landskaber, bevægelser, rejser.</a:t>
            </a:r>
          </a:p>
          <a:p>
            <a:r>
              <a:rPr lang="da-DK" dirty="0"/>
              <a:t>4) at benytte </a:t>
            </a:r>
            <a:r>
              <a:rPr lang="da-DK" dirty="0" err="1"/>
              <a:t>storytelling</a:t>
            </a:r>
            <a:endParaRPr lang="da-DK" dirty="0"/>
          </a:p>
          <a:p>
            <a:r>
              <a:rPr lang="da-DK" dirty="0"/>
              <a:t>5) at lytte til drømme og visioner</a:t>
            </a:r>
          </a:p>
          <a:p>
            <a:r>
              <a:rPr lang="da-DK" dirty="0"/>
              <a:t>6) at begrunde sig i en ontologi om altings sammenhæng – en syningsløs sammenhæng (vs. interaktioner, ”dialektik” og ”skydeskive” modeller)</a:t>
            </a:r>
          </a:p>
          <a:p>
            <a:endParaRPr lang="da-DK"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6</a:t>
            </a:fld>
            <a:endParaRPr lang="da-DK"/>
          </a:p>
        </p:txBody>
      </p:sp>
    </p:spTree>
    <p:extLst>
      <p:ext uri="{BB962C8B-B14F-4D97-AF65-F5344CB8AC3E}">
        <p14:creationId xmlns:p14="http://schemas.microsoft.com/office/powerpoint/2010/main" val="30433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Vores professionelle kontekst: neoliberalismens udvikling</a:t>
            </a:r>
            <a:endParaRPr lang="en-US" dirty="0"/>
          </a:p>
        </p:txBody>
      </p:sp>
      <p:sp>
        <p:nvSpPr>
          <p:cNvPr id="3" name="Pladsholder til indhold 2"/>
          <p:cNvSpPr>
            <a:spLocks noGrp="1"/>
          </p:cNvSpPr>
          <p:nvPr>
            <p:ph idx="1"/>
          </p:nvPr>
        </p:nvSpPr>
        <p:spPr>
          <a:xfrm>
            <a:off x="1847528" y="2636912"/>
            <a:ext cx="8421688" cy="3528392"/>
          </a:xfrm>
        </p:spPr>
        <p:txBody>
          <a:bodyPr>
            <a:normAutofit fontScale="92500" lnSpcReduction="20000"/>
          </a:bodyPr>
          <a:lstStyle/>
          <a:p>
            <a:r>
              <a:rPr lang="da-DK" dirty="0"/>
              <a:t>1) fra ligeværd til forskelle (de ”udsatte”)</a:t>
            </a:r>
          </a:p>
          <a:p>
            <a:endParaRPr lang="da-DK" dirty="0"/>
          </a:p>
          <a:p>
            <a:r>
              <a:rPr lang="da-DK" dirty="0"/>
              <a:t>2) fra frihed fra staten til individuel konsum af ydelser (den kapitalistiske økonomi fungerer ved at skabe behov, at skabe markeder…)</a:t>
            </a:r>
          </a:p>
          <a:p>
            <a:endParaRPr lang="da-DK" dirty="0"/>
          </a:p>
          <a:p>
            <a:r>
              <a:rPr lang="da-DK" dirty="0"/>
              <a:t>3) fra entreprenører til depressive og traumatiserede</a:t>
            </a:r>
          </a:p>
          <a:p>
            <a:endParaRPr lang="da-DK" dirty="0"/>
          </a:p>
          <a:p>
            <a:r>
              <a:rPr lang="da-DK" dirty="0"/>
              <a:t>4) fra nytænkning til ”programmer”</a:t>
            </a:r>
          </a:p>
          <a:p>
            <a:endParaRPr lang="da-DK" dirty="0"/>
          </a:p>
          <a:p>
            <a:endParaRPr lang="da-DK" dirty="0"/>
          </a:p>
          <a:p>
            <a:endParaRPr lang="da-DK" dirty="0"/>
          </a:p>
          <a:p>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7</a:t>
            </a:fld>
            <a:endParaRPr lang="da-DK"/>
          </a:p>
        </p:txBody>
      </p:sp>
    </p:spTree>
    <p:extLst>
      <p:ext uri="{BB962C8B-B14F-4D97-AF65-F5344CB8AC3E}">
        <p14:creationId xmlns:p14="http://schemas.microsoft.com/office/powerpoint/2010/main" val="319362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Metode – respons i </a:t>
            </a:r>
            <a:r>
              <a:rPr lang="da-DK" dirty="0" err="1"/>
              <a:t>community</a:t>
            </a:r>
            <a:r>
              <a:rPr lang="da-DK" dirty="0"/>
              <a:t> psykologisk </a:t>
            </a:r>
            <a:r>
              <a:rPr lang="da-DK" dirty="0" err="1"/>
              <a:t>forstålse</a:t>
            </a:r>
            <a:endParaRPr lang="en-US" dirty="0"/>
          </a:p>
        </p:txBody>
      </p:sp>
      <p:sp>
        <p:nvSpPr>
          <p:cNvPr id="3" name="Pladsholder til indhold 2"/>
          <p:cNvSpPr>
            <a:spLocks noGrp="1"/>
          </p:cNvSpPr>
          <p:nvPr>
            <p:ph idx="1"/>
          </p:nvPr>
        </p:nvSpPr>
        <p:spPr/>
        <p:txBody>
          <a:bodyPr>
            <a:normAutofit lnSpcReduction="10000"/>
          </a:bodyPr>
          <a:lstStyle/>
          <a:p>
            <a:r>
              <a:rPr lang="da-DK" dirty="0"/>
              <a:t>1) at søge de områder, hvor der er lighed – og gøre mere af det, dvs. skabe fællesskaber for alle</a:t>
            </a:r>
          </a:p>
          <a:p>
            <a:endParaRPr lang="da-DK" dirty="0"/>
          </a:p>
          <a:p>
            <a:r>
              <a:rPr lang="da-DK" dirty="0"/>
              <a:t>2) at finde det fælles i glæder og udfordringer – eks. fælles </a:t>
            </a:r>
            <a:r>
              <a:rPr lang="da-DK"/>
              <a:t>vilkår og at </a:t>
            </a:r>
            <a:r>
              <a:rPr lang="da-DK" dirty="0"/>
              <a:t>(gen)kende sig i de andre</a:t>
            </a:r>
          </a:p>
          <a:p>
            <a:endParaRPr lang="da-DK" dirty="0"/>
          </a:p>
          <a:p>
            <a:r>
              <a:rPr lang="da-DK" dirty="0"/>
              <a:t>3) at </a:t>
            </a:r>
            <a:r>
              <a:rPr lang="da-DK" i="1" dirty="0" err="1"/>
              <a:t>eksternalisere</a:t>
            </a:r>
            <a:r>
              <a:rPr lang="da-DK" dirty="0"/>
              <a:t> samt at se på ressourcer og glæder</a:t>
            </a:r>
          </a:p>
          <a:p>
            <a:endParaRPr lang="da-DK" dirty="0"/>
          </a:p>
          <a:p>
            <a:r>
              <a:rPr lang="da-DK" dirty="0"/>
              <a:t>4) at tage lokale udgangspunkter – at styrke det, der virker lokalt og det, der er fælles stolthed over lokalt </a:t>
            </a:r>
            <a:endParaRPr lang="en-US"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8</a:t>
            </a:fld>
            <a:endParaRPr lang="da-DK"/>
          </a:p>
        </p:txBody>
      </p:sp>
    </p:spTree>
    <p:extLst>
      <p:ext uri="{BB962C8B-B14F-4D97-AF65-F5344CB8AC3E}">
        <p14:creationId xmlns:p14="http://schemas.microsoft.com/office/powerpoint/2010/main" val="231087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Et eksempel fra </a:t>
            </a:r>
            <a:br>
              <a:rPr lang="da-DK" dirty="0"/>
            </a:br>
            <a:r>
              <a:rPr lang="da-DK" dirty="0"/>
              <a:t>Kalaallit Nunaat/Grønland</a:t>
            </a:r>
            <a:endParaRPr lang="en-US" dirty="0"/>
          </a:p>
        </p:txBody>
      </p:sp>
      <p:sp>
        <p:nvSpPr>
          <p:cNvPr id="3" name="Pladsholder til indhold 2"/>
          <p:cNvSpPr>
            <a:spLocks noGrp="1"/>
          </p:cNvSpPr>
          <p:nvPr>
            <p:ph idx="1"/>
          </p:nvPr>
        </p:nvSpPr>
        <p:spPr/>
        <p:txBody>
          <a:bodyPr>
            <a:normAutofit fontScale="85000" lnSpcReduction="20000"/>
          </a:bodyPr>
          <a:lstStyle/>
          <a:p>
            <a:r>
              <a:rPr lang="da-DK" dirty="0"/>
              <a:t>Vold mod kvinder</a:t>
            </a:r>
          </a:p>
          <a:p>
            <a:endParaRPr lang="da-DK" dirty="0"/>
          </a:p>
          <a:p>
            <a:r>
              <a:rPr lang="da-DK" dirty="0"/>
              <a:t>Voldtægt og anden seksuel vold</a:t>
            </a:r>
          </a:p>
          <a:p>
            <a:endParaRPr lang="da-DK" dirty="0"/>
          </a:p>
          <a:p>
            <a:r>
              <a:rPr lang="da-DK" dirty="0"/>
              <a:t>Selvmord</a:t>
            </a:r>
          </a:p>
          <a:p>
            <a:endParaRPr lang="da-DK" dirty="0"/>
          </a:p>
          <a:p>
            <a:r>
              <a:rPr lang="da-DK" dirty="0"/>
              <a:t>Aborter</a:t>
            </a:r>
          </a:p>
          <a:p>
            <a:endParaRPr lang="da-DK" dirty="0"/>
          </a:p>
          <a:p>
            <a:r>
              <a:rPr lang="da-DK" dirty="0"/>
              <a:t>Vold </a:t>
            </a:r>
          </a:p>
          <a:p>
            <a:endParaRPr lang="da-DK" dirty="0"/>
          </a:p>
          <a:p>
            <a:r>
              <a:rPr lang="da-DK" dirty="0"/>
              <a:t>Drop-ud af skole og uddannelse</a:t>
            </a:r>
          </a:p>
          <a:p>
            <a:endParaRPr lang="da-DK" dirty="0"/>
          </a:p>
          <a:p>
            <a:endParaRPr lang="da-DK" dirty="0"/>
          </a:p>
        </p:txBody>
      </p:sp>
      <p:sp>
        <p:nvSpPr>
          <p:cNvPr id="4" name="Pladsholder til diasnummer 3"/>
          <p:cNvSpPr>
            <a:spLocks noGrp="1"/>
          </p:cNvSpPr>
          <p:nvPr>
            <p:ph type="sldNum" sz="quarter" idx="10"/>
          </p:nvPr>
        </p:nvSpPr>
        <p:spPr/>
        <p:txBody>
          <a:bodyPr/>
          <a:lstStyle/>
          <a:p>
            <a:fld id="{AF661BB6-F8F2-4ED2-8E10-AD250B7E024D}" type="slidenum">
              <a:rPr lang="da-DK" smtClean="0"/>
              <a:pPr/>
              <a:t>9</a:t>
            </a:fld>
            <a:endParaRPr lang="da-DK"/>
          </a:p>
        </p:txBody>
      </p:sp>
    </p:spTree>
    <p:extLst>
      <p:ext uri="{BB962C8B-B14F-4D97-AF65-F5344CB8AC3E}">
        <p14:creationId xmlns:p14="http://schemas.microsoft.com/office/powerpoint/2010/main" val="310874897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2851</TotalTime>
  <Words>1372</Words>
  <Application>Microsoft Office PowerPoint</Application>
  <PresentationFormat>Widescreen</PresentationFormat>
  <Paragraphs>289</Paragraphs>
  <Slides>30</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30</vt:i4>
      </vt:variant>
    </vt:vector>
  </HeadingPairs>
  <TitlesOfParts>
    <vt:vector size="36" baseType="lpstr">
      <vt:lpstr>Arial</vt:lpstr>
      <vt:lpstr>Calibri</vt:lpstr>
      <vt:lpstr>Calibri Light</vt:lpstr>
      <vt:lpstr>Times New Roman</vt:lpstr>
      <vt:lpstr>Wingdings</vt:lpstr>
      <vt:lpstr>Office-tema</vt:lpstr>
      <vt:lpstr>Barndommen skrumper  og gøres lineær og funktionel  </vt:lpstr>
      <vt:lpstr>  Baggrund  Gørnland – læreruddannelse Københavns Universitet UN monitors Det internationale Røde Kors   Psykiatri Danida - RCT MATU  PAAMIUT ASASARA Mexico  Ilisimatusarfik/Grønlands Universitet</vt:lpstr>
      <vt:lpstr>Baggrund</vt:lpstr>
      <vt:lpstr>Globale udfordringer</vt:lpstr>
      <vt:lpstr>Erfainger fra psykosocial indsats</vt:lpstr>
      <vt:lpstr>Inspiration: oprindelige folks forskningsmetode</vt:lpstr>
      <vt:lpstr>Vores professionelle kontekst: neoliberalismens udvikling</vt:lpstr>
      <vt:lpstr>Metode – respons i community psykologisk forstålse</vt:lpstr>
      <vt:lpstr>Et eksempel fra  Kalaallit Nunaat/Grønland</vt:lpstr>
      <vt:lpstr>Forklaringsmodeller</vt:lpstr>
      <vt:lpstr>At kunne</vt:lpstr>
      <vt:lpstr>Social resiliens</vt:lpstr>
      <vt:lpstr>Axel’s story – et andet eksempel </vt:lpstr>
      <vt:lpstr>Social Entrepreneurship:  To solve a social problem through generating income</vt:lpstr>
      <vt:lpstr>Axel says</vt:lpstr>
      <vt:lpstr>Then, Axel says</vt:lpstr>
      <vt:lpstr>Question 1: So what did Axel need?  </vt:lpstr>
      <vt:lpstr>Question 2: So where did Axel go?</vt:lpstr>
      <vt:lpstr>Axel needed a trawler – Question 3: should he buy this one:</vt:lpstr>
      <vt:lpstr>Or this one?:</vt:lpstr>
      <vt:lpstr>Or one of these ones – in Peru?:</vt:lpstr>
      <vt:lpstr>From Peru he sailed it through the Panama Canal</vt:lpstr>
      <vt:lpstr>And all the way to Tasiilaq</vt:lpstr>
      <vt:lpstr>And this was the story of Axel – a social entrepreneur</vt:lpstr>
      <vt:lpstr>Og så tilbage til Danmark:  Resiliens i skolen i Danmark</vt:lpstr>
      <vt:lpstr>Det betydningsfulde er dermed</vt:lpstr>
      <vt:lpstr>Et eksempel på fællesskabsrettede spørgsmål</vt:lpstr>
      <vt:lpstr>Hvad er social resiliens i DK</vt:lpstr>
      <vt:lpstr>Til Jer:</vt:lpstr>
      <vt:lpstr>PowerPoint-præsentation</vt:lpstr>
    </vt:vector>
  </TitlesOfParts>
  <Company>Aarhus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Syv forundringer over resiliens-begrebet</dc:title>
  <dc:creator>Peter Berliner</dc:creator>
  <cp:lastModifiedBy>Dorthe</cp:lastModifiedBy>
  <cp:revision>281</cp:revision>
  <dcterms:created xsi:type="dcterms:W3CDTF">2017-10-02T12:57:12Z</dcterms:created>
  <dcterms:modified xsi:type="dcterms:W3CDTF">2018-10-26T17:35:33Z</dcterms:modified>
</cp:coreProperties>
</file>