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58" r:id="rId2"/>
    <p:sldId id="256" r:id="rId3"/>
    <p:sldId id="257" r:id="rId4"/>
    <p:sldId id="260" r:id="rId5"/>
    <p:sldId id="261" r:id="rId6"/>
    <p:sldId id="259" r:id="rId7"/>
    <p:sldId id="262" r:id="rId8"/>
    <p:sldId id="263" r:id="rId9"/>
    <p:sldId id="457" r:id="rId10"/>
    <p:sldId id="258" r:id="rId11"/>
    <p:sldId id="456" r:id="rId12"/>
    <p:sldId id="446" r:id="rId13"/>
    <p:sldId id="449" r:id="rId14"/>
    <p:sldId id="450" r:id="rId15"/>
    <p:sldId id="455" r:id="rId16"/>
  </p:sldIdLst>
  <p:sldSz cx="9144000" cy="6858000" type="screen4x3"/>
  <p:notesSz cx="6864350" cy="999648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Objects="1">
      <p:cViewPr varScale="1">
        <p:scale>
          <a:sx n="85" d="100"/>
          <a:sy n="85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0AB371AA-98DF-4499-8BDF-749B1A14F2F4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da-DK" altLang="da-DK"/>
              <a:t>Jørn Nielsen · Klinisk psykolog Ph.d. · jn@metalog.dk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F202F8B5-FA4E-4FA3-876A-574329C6356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225680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2AFD65D8-D3BE-450C-81D9-9C98585BD7B8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anose="020F0502020204030204" pitchFamily="34" charset="0"/>
              </a:defRPr>
            </a:lvl1pPr>
          </a:lstStyle>
          <a:p>
            <a:r>
              <a:rPr lang="da-DK" altLang="da-DK"/>
              <a:t>Jørn Nielsen · Klinisk psykolog Ph.d. · jn@metalog.dk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wrap="square" lIns="96341" tIns="48171" rIns="96341" bIns="4817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FF86C521-0DEE-4A67-8894-8014779EB61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125507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1A71-6EBB-46B1-96AE-8F6692F6766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45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5609CF-4B9C-46CD-B3F4-A14950550E62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9DDD2C76-E405-485B-9688-9025C2C5E67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282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4E7349-9AD4-4C50-96DA-B2C7CDCB67C1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B3EA9050-163E-40B6-99C6-E42B38972CEB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4873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A78B4-C22D-4C28-96AD-FCE9B258C50E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A2AE0ED0-981A-4EE5-8F26-0B77E835AFBA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4143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6BE28-3961-47B1-BEDC-BA91EF074406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BA125CEC-1372-4BA9-B045-D0DFC7EA0E9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4135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622C54-1FF5-4F23-AAC4-6303DF5B3CD8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1FFD442F-3F7E-4D91-B895-C43F67FFE80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086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70D5E5-AA06-48CF-A5DF-FA3AB5CEDA6D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5B4B31DD-59A8-4208-8C21-D49CC543887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99015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FE9B7-AD17-485D-BDE7-4693ABDFA49B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B92C1E4F-0A14-46C8-BF52-70551EC866A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884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63A0C9-0D21-48A4-963A-61AC63E00AF2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CAFC8833-A3F8-4CAA-9125-57C98D77F6D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923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AA6D0-702A-40B7-9E89-53005C927FE9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2B4FAEA8-5007-40BD-AB80-B1D4FBA1E3B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4410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0E15E8-8FAC-4A79-821E-4ADE0522C39D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C6A4DA54-BF8F-45CA-94C4-D9BFBDC6AE5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1963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209C06-2C41-4DDF-8F3C-9D7E48CF73E2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363" y="6416675"/>
            <a:ext cx="6062662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989693"/>
                </a:solidFill>
                <a:ea typeface="MS PGothic" panose="020B0600070205080204" pitchFamily="34" charset="-128"/>
              </a:defRPr>
            </a:lvl1pPr>
          </a:lstStyle>
          <a:p>
            <a:fld id="{5D84F93F-2340-4A71-BB9D-2E13083B28B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9809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6354763"/>
            <a:ext cx="5965825" cy="0"/>
          </a:xfrm>
          <a:prstGeom prst="line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5016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10" name="Rectangle 9"/>
          <p:cNvSpPr/>
          <p:nvPr/>
        </p:nvSpPr>
        <p:spPr>
          <a:xfrm>
            <a:off x="0" y="501650"/>
            <a:ext cx="9144000" cy="13652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136525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89693"/>
                </a:solidFill>
              </a:defRPr>
            </a:lvl1pPr>
          </a:lstStyle>
          <a:p>
            <a:fld id="{DC4612AB-ABFE-4FE3-8A23-C5CCA7835BC2}" type="datetime1">
              <a:rPr lang="da-DK" altLang="da-DK"/>
              <a:pPr/>
              <a:t>02/09/18</a:t>
            </a:fld>
            <a:endParaRPr lang="da-DK" alt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3025" y="136525"/>
            <a:ext cx="134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pic>
        <p:nvPicPr>
          <p:cNvPr id="1033" name="Billede 4" descr="Metalog_logo_pp_rgb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6092825"/>
            <a:ext cx="2157412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B852F9E0-A6F7-4063-B766-BF020DA1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210" y="2996952"/>
            <a:ext cx="3402974" cy="1961437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614283" y="1196752"/>
            <a:ext cx="38299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a-DK" altLang="da-DK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3. Metalog konference </a:t>
            </a:r>
          </a:p>
          <a:p>
            <a:pPr algn="ctr" eaLnBrk="1" hangingPunct="1"/>
            <a:r>
              <a:rPr lang="da-DK" altLang="da-DK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2018</a:t>
            </a:r>
          </a:p>
          <a:p>
            <a:pPr algn="ctr" eaLnBrk="1" hangingPunct="1"/>
            <a:endParaRPr lang="da-DK" altLang="da-DK" sz="4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da-DK" altLang="da-DK" sz="4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endParaRPr lang="da-DK" altLang="da-DK" sz="4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da-DK" altLang="da-DK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Velkommen</a:t>
            </a:r>
          </a:p>
          <a:p>
            <a:pPr algn="ctr" eaLnBrk="1" hangingPunct="1"/>
            <a:endParaRPr lang="da-DK" altLang="da-DK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7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6A6F1A75-D170-4A15-9BA4-9D2E8EF8C94F}"/>
              </a:ext>
            </a:extLst>
          </p:cNvPr>
          <p:cNvSpPr/>
          <p:nvPr/>
        </p:nvSpPr>
        <p:spPr>
          <a:xfrm>
            <a:off x="1979712" y="692696"/>
            <a:ext cx="5580620" cy="5601533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Så hvorfor benytter vi overskriften: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Forsøget på at løse problemet har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forstærket problemet?</a:t>
            </a:r>
          </a:p>
          <a:p>
            <a:pPr algn="ctr"/>
            <a:endParaRPr lang="da-DK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Genindføre nysgerrighed og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fokus på værdighed.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Kulturelle konstruktioner der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bliver til sandheder 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Det individualiserede fokus marginaliserer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andre helt afgørende sociale, samspils- og samfundsmæssige fænomener.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Modpolen til diagnoserne er det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udvidede og overskridende perspektiv 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Fordi ”mind is social”</a:t>
            </a:r>
          </a:p>
        </p:txBody>
      </p:sp>
    </p:spTree>
    <p:extLst>
      <p:ext uri="{BB962C8B-B14F-4D97-AF65-F5344CB8AC3E}">
        <p14:creationId xmlns:p14="http://schemas.microsoft.com/office/powerpoint/2010/main" val="145312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6A6F1A75-D170-4A15-9BA4-9D2E8EF8C94F}"/>
              </a:ext>
            </a:extLst>
          </p:cNvPr>
          <p:cNvSpPr/>
          <p:nvPr/>
        </p:nvSpPr>
        <p:spPr>
          <a:xfrm>
            <a:off x="1979712" y="1196752"/>
            <a:ext cx="5580620" cy="470898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Vi lever i en tid med omfattende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ensretning båret af forestillinger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om videnskabelig evidens.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I Norge kæmpe debat udløst af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konferencen ”Forskning nytter”.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Også stor debat i somatikken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om overdiagnosticering.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I Danmark behov for omfattende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debat om (tidlig) opsporing: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Hvad er der mon galt!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Børns adfærd og symptomer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beskrives uden at de bliver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forstået tilstrækkeligt!</a:t>
            </a:r>
          </a:p>
        </p:txBody>
      </p:sp>
    </p:spTree>
    <p:extLst>
      <p:ext uri="{BB962C8B-B14F-4D97-AF65-F5344CB8AC3E}">
        <p14:creationId xmlns:p14="http://schemas.microsoft.com/office/powerpoint/2010/main" val="127353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14283" y="1280949"/>
            <a:ext cx="39154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a-DK" altLang="da-DK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 kronikken understreger vi:</a:t>
            </a:r>
          </a:p>
          <a:p>
            <a:pPr algn="ctr" eaLnBrk="1" hangingPunct="1"/>
            <a:endParaRPr lang="da-DK" altLang="da-DK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da-DK" altLang="da-DK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Børne- og ungdomspsykiatri (eller andre discipliner) drejer sig ikke </a:t>
            </a:r>
          </a:p>
          <a:p>
            <a:pPr algn="ctr" eaLnBrk="1" hangingPunct="1"/>
            <a:r>
              <a:rPr lang="da-DK" altLang="da-DK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blot om konkrete børn og unge.</a:t>
            </a:r>
          </a:p>
          <a:p>
            <a:pPr algn="ctr" eaLnBrk="1" hangingPunct="1"/>
            <a:endParaRPr lang="da-DK" altLang="da-DK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da-DK" altLang="da-DK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Det handler om hverdagen – i et multisocialiserende samfund.</a:t>
            </a:r>
          </a:p>
          <a:p>
            <a:pPr algn="ctr" eaLnBrk="1" hangingPunct="1"/>
            <a:endParaRPr lang="da-DK" altLang="da-DK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da-DK" altLang="da-DK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Derfor fokus på samfundsmæssige diskurser og strukturelle forhold:</a:t>
            </a:r>
          </a:p>
          <a:p>
            <a:pPr algn="ctr" eaLnBrk="1" hangingPunct="1"/>
            <a:endParaRPr lang="da-DK" altLang="da-DK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da-DK" altLang="da-DK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Normeringer i institutionerne, </a:t>
            </a:r>
          </a:p>
          <a:p>
            <a:pPr algn="ctr" eaLnBrk="1" hangingPunct="1"/>
            <a:r>
              <a:rPr lang="da-DK" altLang="da-DK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travlhed i familierne, fattigdom, disciplinering med fokus på </a:t>
            </a:r>
          </a:p>
          <a:p>
            <a:pPr algn="ctr" eaLnBrk="1" hangingPunct="1"/>
            <a:r>
              <a:rPr lang="da-DK" altLang="da-DK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 præstere og at passe ind … </a:t>
            </a:r>
          </a:p>
        </p:txBody>
      </p:sp>
    </p:spTree>
    <p:extLst>
      <p:ext uri="{BB962C8B-B14F-4D97-AF65-F5344CB8AC3E}">
        <p14:creationId xmlns:p14="http://schemas.microsoft.com/office/powerpoint/2010/main" val="67434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1640" y="749017"/>
            <a:ext cx="64087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Aldrig mere tale om børn og unge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i vanskeligheder uden at stille 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spørgsmål som:</a:t>
            </a:r>
          </a:p>
          <a:p>
            <a:pPr algn="ctr" eaLnBrk="1" hangingPunct="1"/>
            <a:endParaRPr lang="da-DK" altLang="da-DK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Hvad er symptomerne svar på?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Hvorfor er det, barnet viser, blevet 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det tilsyneladende bedste?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Ansvarlige i forhold til hvad/hvem?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Hvad holder dette billede i live?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Hvad er den indre mening i dette?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Hvad inviterer disse børn og unge 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deres omgivelserne ind i?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Hvordan skabes mening og sammen-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hænge, der åbner for udvikling?</a:t>
            </a:r>
          </a:p>
          <a:p>
            <a:pPr algn="ctr" eaLnBrk="1" hangingPunct="1"/>
            <a:endParaRPr lang="da-DK" altLang="da-DK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Når de ikke kun inviterer på egne 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vegne, hvordan tager vi vare på </a:t>
            </a: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det, der rækker ud over dem?</a:t>
            </a:r>
          </a:p>
        </p:txBody>
      </p:sp>
    </p:spTree>
    <p:extLst>
      <p:ext uri="{BB962C8B-B14F-4D97-AF65-F5344CB8AC3E}">
        <p14:creationId xmlns:p14="http://schemas.microsoft.com/office/powerpoint/2010/main" val="189899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614283" y="2222862"/>
            <a:ext cx="39154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Risikoen er endnu flere børn og unge med mangelbeskrivelser, der føres ind i voksenalderen.</a:t>
            </a:r>
          </a:p>
          <a:p>
            <a:pPr algn="ctr" eaLnBrk="1" hangingPunct="1"/>
            <a:endParaRPr lang="da-DK" altLang="da-DK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 må hjælpe hinanden med ikke at blive fanget i berøringsangst.</a:t>
            </a:r>
          </a:p>
          <a:p>
            <a:pPr algn="ctr" eaLnBrk="1" hangingPunct="1"/>
            <a:endParaRPr lang="da-DK" altLang="da-DK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da-DK" altLang="da-DK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 må insistere på et overskridende perspektiv.</a:t>
            </a:r>
          </a:p>
        </p:txBody>
      </p:sp>
    </p:spTree>
    <p:extLst>
      <p:ext uri="{BB962C8B-B14F-4D97-AF65-F5344CB8AC3E}">
        <p14:creationId xmlns:p14="http://schemas.microsoft.com/office/powerpoint/2010/main" val="222525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05D8EF8A-769E-41E6-878C-7D55AB095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643" y="2348880"/>
            <a:ext cx="6588125" cy="3312368"/>
          </a:xfrm>
          <a:prstGeom prst="rect">
            <a:avLst/>
          </a:prstGeom>
          <a:noFill/>
          <a:ln w="25400">
            <a:solidFill>
              <a:srgbClr val="3EBD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a-DK" sz="1400" dirty="0">
                <a:solidFill>
                  <a:srgbClr val="4A44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Oplægsholder aftalt indtil nu:</a:t>
            </a:r>
            <a:r>
              <a:rPr lang="da-DK" sz="1400" dirty="0">
                <a:solidFill>
                  <a:srgbClr val="4A442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Lucy Johnstone, Ph.d., klinisk psykolog, UK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Medforfatter til ”The Power </a:t>
            </a:r>
            <a:r>
              <a:rPr lang="da-DK" sz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da-DK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hreat</a:t>
            </a:r>
            <a:r>
              <a:rPr lang="da-DK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da-DK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Framework”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(Omtalt i Psykologernes Fagmagasin i ”Diagnoseoprøret ulmer”)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a-DK" sz="1400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a-DK" sz="1400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skriver en mail til jer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da-DK" sz="1400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nærmere på www.Metalog.dk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6C698676-98B8-4610-BED0-7F9C73E355D1}"/>
              </a:ext>
            </a:extLst>
          </p:cNvPr>
          <p:cNvSpPr txBox="1"/>
          <p:nvPr/>
        </p:nvSpPr>
        <p:spPr>
          <a:xfrm>
            <a:off x="1187624" y="83671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Invitation til</a:t>
            </a:r>
          </a:p>
          <a:p>
            <a:pPr algn="ctr"/>
            <a:r>
              <a:rPr lang="da-DK" sz="2400" b="1" dirty="0"/>
              <a:t>4. Metalog konference i Sorø </a:t>
            </a:r>
          </a:p>
          <a:p>
            <a:pPr algn="ctr"/>
            <a:r>
              <a:rPr lang="da-DK" sz="2400" b="1" dirty="0"/>
              <a:t>28. August 2019</a:t>
            </a:r>
          </a:p>
        </p:txBody>
      </p:sp>
    </p:spTree>
    <p:extLst>
      <p:ext uri="{BB962C8B-B14F-4D97-AF65-F5344CB8AC3E}">
        <p14:creationId xmlns:p14="http://schemas.microsoft.com/office/powerpoint/2010/main" val="117821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05D8EF8A-769E-41E6-878C-7D55AB095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243" y="1640964"/>
            <a:ext cx="6588125" cy="4367396"/>
          </a:xfrm>
          <a:prstGeom prst="rect">
            <a:avLst/>
          </a:prstGeom>
          <a:noFill/>
          <a:ln w="25400">
            <a:solidFill>
              <a:srgbClr val="3EBDD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Styrkede fællesskaber som svaret på forkerthed og afmagt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dirty="0">
                <a:solidFill>
                  <a:srgbClr val="4A44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konference, der insisterer på værdighed. Et opråb om socialt ansvar, der let tilsidesættes af individuelle mangelbeskrivelser. Et udvidet fokus båret af socialt engagement og mod til at være i processen.  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a-DK" sz="1400" dirty="0">
              <a:solidFill>
                <a:srgbClr val="4A442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dirty="0">
                <a:solidFill>
                  <a:srgbClr val="4A44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Oplægsholdere: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Carina Håkansson</a:t>
            </a:r>
            <a:r>
              <a:rPr lang="da-DK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udvidede terapirum  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 Berliner 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Barndommen skrumper og gøres lineær og funktionel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da-DK" sz="1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Agerlin</a:t>
            </a:r>
            <a:r>
              <a:rPr lang="da-DK" sz="1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Trolle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Fællesskaber </a:t>
            </a:r>
            <a:r>
              <a:rPr lang="da-DK" sz="1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da-DK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ikke, de </a:t>
            </a:r>
            <a:r>
              <a:rPr lang="da-DK" sz="1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skabes</a:t>
            </a:r>
            <a:r>
              <a:rPr lang="da-DK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lige nu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Anna Luise Kirkengen</a:t>
            </a:r>
            <a:br>
              <a:rPr lang="da-DK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4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forsømme børn kan koste dyrt.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Jørn Nielsen og Søren Hertz, Metalog: 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a-DK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Børn og unge </a:t>
            </a:r>
            <a:r>
              <a:rPr lang="da-DK" sz="1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da-DK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ikke problemet. De </a:t>
            </a:r>
            <a:r>
              <a:rPr lang="da-DK" sz="1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viser </a:t>
            </a:r>
            <a:r>
              <a:rPr lang="da-DK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problemet</a:t>
            </a:r>
            <a:endParaRPr lang="da-DK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6C698676-98B8-4610-BED0-7F9C73E355D1}"/>
              </a:ext>
            </a:extLst>
          </p:cNvPr>
          <p:cNvSpPr txBox="1"/>
          <p:nvPr/>
        </p:nvSpPr>
        <p:spPr>
          <a:xfrm>
            <a:off x="1421953" y="84964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3. Metalog konference i Sorø 2018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6A6F1A75-D170-4A15-9BA4-9D2E8EF8C94F}"/>
              </a:ext>
            </a:extLst>
          </p:cNvPr>
          <p:cNvSpPr/>
          <p:nvPr/>
        </p:nvSpPr>
        <p:spPr>
          <a:xfrm>
            <a:off x="467544" y="764704"/>
            <a:ext cx="5904656" cy="563231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a-DK" b="1" dirty="0">
                <a:latin typeface="Arial" panose="020B0604020202020204" pitchFamily="34" charset="0"/>
              </a:rPr>
              <a:t>Dagens program:  </a:t>
            </a:r>
            <a:r>
              <a:rPr lang="da-DK" b="1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da-DK" b="1" dirty="0" err="1">
                <a:solidFill>
                  <a:srgbClr val="C00000"/>
                </a:solidFill>
                <a:latin typeface="Arial" panose="020B0604020202020204" pitchFamily="34" charset="0"/>
              </a:rPr>
              <a:t>That´s</a:t>
            </a:r>
            <a:r>
              <a:rPr lang="da-DK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a-DK" b="1" dirty="0" err="1">
                <a:solidFill>
                  <a:srgbClr val="C00000"/>
                </a:solidFill>
                <a:latin typeface="Arial" panose="020B0604020202020204" pitchFamily="34" charset="0"/>
              </a:rPr>
              <a:t>tight</a:t>
            </a:r>
            <a:r>
              <a:rPr lang="da-DK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a-DK" b="1" dirty="0">
                <a:solidFill>
                  <a:srgbClr val="C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)</a:t>
            </a:r>
            <a:endParaRPr lang="da-DK" b="1" dirty="0">
              <a:latin typeface="Arial" panose="020B0604020202020204" pitchFamily="34" charset="0"/>
            </a:endParaRPr>
          </a:p>
          <a:p>
            <a:endParaRPr lang="da-DK" dirty="0">
              <a:latin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</a:rPr>
              <a:t>08.30: Indskrivning og morgenbuffet</a:t>
            </a:r>
            <a:br>
              <a:rPr lang="da-DK" dirty="0">
                <a:latin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</a:rPr>
              <a:t>09.00: Velkomst ved Jørn Nielsen og Søren Hertz</a:t>
            </a:r>
          </a:p>
          <a:p>
            <a:r>
              <a:rPr lang="da-DK" dirty="0">
                <a:latin typeface="Arial" panose="020B0604020202020204" pitchFamily="34" charset="0"/>
              </a:rPr>
              <a:t>09.15: Oplæg ved Carina Håkansson</a:t>
            </a:r>
            <a:br>
              <a:rPr lang="da-DK" dirty="0">
                <a:latin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</a:rPr>
              <a:t>10.45: Pause med snacks</a:t>
            </a:r>
            <a:br>
              <a:rPr lang="da-DK" dirty="0">
                <a:latin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</a:rPr>
              <a:t>11.00: Oplæg ved Peter Berliner</a:t>
            </a:r>
          </a:p>
          <a:p>
            <a:r>
              <a:rPr lang="da-DK" dirty="0">
                <a:latin typeface="Arial" panose="020B0604020202020204" pitchFamily="34" charset="0"/>
              </a:rPr>
              <a:t>12.30: Indspil ved Line </a:t>
            </a:r>
            <a:r>
              <a:rPr lang="da-DK" dirty="0" err="1">
                <a:latin typeface="Arial" panose="020B0604020202020204" pitchFamily="34" charset="0"/>
              </a:rPr>
              <a:t>Agerlin</a:t>
            </a:r>
            <a:r>
              <a:rPr lang="da-DK" dirty="0">
                <a:latin typeface="Arial" panose="020B0604020202020204" pitchFamily="34" charset="0"/>
              </a:rPr>
              <a:t> Trolle  </a:t>
            </a:r>
            <a:br>
              <a:rPr lang="da-DK" dirty="0">
                <a:latin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</a:rPr>
              <a:t>13.00: Frokost</a:t>
            </a:r>
            <a:br>
              <a:rPr lang="da-DK" dirty="0">
                <a:latin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</a:rPr>
              <a:t>13.45: Oplæg ved Anna Luise Kirkengen</a:t>
            </a:r>
            <a:br>
              <a:rPr lang="da-DK" dirty="0">
                <a:latin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</a:rPr>
              <a:t>15.15: Pause med kage</a:t>
            </a:r>
            <a:br>
              <a:rPr lang="da-DK" dirty="0">
                <a:latin typeface="Arial" panose="020B0604020202020204" pitchFamily="34" charset="0"/>
              </a:rPr>
            </a:br>
            <a:endParaRPr lang="da-DK" dirty="0">
              <a:latin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</a:rPr>
              <a:t>15.30: Oplæg ved Søren Hertz og Jørn Nielsen</a:t>
            </a:r>
          </a:p>
          <a:p>
            <a:r>
              <a:rPr lang="da-DK" dirty="0">
                <a:effectLst/>
                <a:latin typeface="Arial" panose="020B0604020202020204" pitchFamily="34" charset="0"/>
              </a:rPr>
              <a:t>16.00: Tak for denne gang!</a:t>
            </a:r>
          </a:p>
        </p:txBody>
      </p:sp>
    </p:spTree>
    <p:extLst>
      <p:ext uri="{BB962C8B-B14F-4D97-AF65-F5344CB8AC3E}">
        <p14:creationId xmlns:p14="http://schemas.microsoft.com/office/powerpoint/2010/main" val="124698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6A6F1A75-D170-4A15-9BA4-9D2E8EF8C94F}"/>
              </a:ext>
            </a:extLst>
          </p:cNvPr>
          <p:cNvSpPr/>
          <p:nvPr/>
        </p:nvSpPr>
        <p:spPr>
          <a:xfrm>
            <a:off x="467544" y="1196752"/>
            <a:ext cx="8280920" cy="4708981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Hvorfor disse konferencer?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Den store alvor forbundet med tidens tendenser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Fænomenerne afmagt og forkerthed, der fører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 i individuelle mangelbeskrivelser og fokus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på symptomreduktion og adfærdsregulering</a:t>
            </a:r>
          </a:p>
          <a:p>
            <a:pPr algn="ctr"/>
            <a:endParaRPr lang="da-DK" sz="2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Social ansvarlighed og den etiske forpligtelse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til at skabe værdige møder og processer …</a:t>
            </a:r>
          </a:p>
          <a:p>
            <a:pPr algn="ctr"/>
            <a:endParaRPr lang="da-DK" sz="2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Det terapeutiske rum må udvides”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”Barndommen skrumper og gøres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lineær og funktionel”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”At forsømme børn kan koste dyrt” </a:t>
            </a:r>
            <a:endParaRPr lang="da-DK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5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6A6F1A75-D170-4A15-9BA4-9D2E8EF8C94F}"/>
              </a:ext>
            </a:extLst>
          </p:cNvPr>
          <p:cNvSpPr/>
          <p:nvPr/>
        </p:nvSpPr>
        <p:spPr>
          <a:xfrm>
            <a:off x="755576" y="1123971"/>
            <a:ext cx="7488832" cy="6463308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Konferencen er et bud på en udvidet forståelsesramme,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der åbner for helt anderledes handlemuligheder: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fra analyse og faglig stillingtagen til implikationerne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 hverdagslivet.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Børn og unge viser os, at noget trænger til at blive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forstået anderledes, et overskridende fokus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da-DK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transkontekstuelt</a:t>
            </a: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perspektiv, som forpligter.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Perspektivet om styrkede fællesskaber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som svar på forkerthed og afmagt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Velkommen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a-DK" b="1" dirty="0">
              <a:latin typeface="Arial" panose="020B0604020202020204" pitchFamily="34" charset="0"/>
            </a:endParaRPr>
          </a:p>
          <a:p>
            <a:endParaRPr lang="da-DK" dirty="0">
              <a:latin typeface="Arial" panose="020B0604020202020204" pitchFamily="34" charset="0"/>
            </a:endParaRPr>
          </a:p>
          <a:p>
            <a:endParaRPr lang="da-DK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4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6A6F1A75-D170-4A15-9BA4-9D2E8EF8C94F}"/>
              </a:ext>
            </a:extLst>
          </p:cNvPr>
          <p:cNvSpPr/>
          <p:nvPr/>
        </p:nvSpPr>
        <p:spPr>
          <a:xfrm>
            <a:off x="1907704" y="332656"/>
            <a:ext cx="5904656" cy="40011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endParaRPr lang="da-DK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71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6A6F1A75-D170-4A15-9BA4-9D2E8EF8C94F}"/>
              </a:ext>
            </a:extLst>
          </p:cNvPr>
          <p:cNvSpPr/>
          <p:nvPr/>
        </p:nvSpPr>
        <p:spPr>
          <a:xfrm>
            <a:off x="1979712" y="692696"/>
            <a:ext cx="5580620" cy="557075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Forsøget på at løse problemet har forstærket problemet – </a:t>
            </a:r>
          </a:p>
          <a:p>
            <a:pPr algn="ctr"/>
            <a:r>
              <a:rPr lang="da-DK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vores forpligtelse til at insistere på </a:t>
            </a:r>
          </a:p>
          <a:p>
            <a:pPr algn="ctr"/>
            <a:r>
              <a:rPr lang="da-DK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overskridende perspektiv …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Stigningen i antallet af børn og unge beskrevet psykiatrisk – det er nødvendigt at stoppe op og </a:t>
            </a:r>
            <a:r>
              <a:rPr lang="da-DK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spørge: hvornår </a:t>
            </a:r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stopper kurven?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Begreberne </a:t>
            </a:r>
            <a:r>
              <a:rPr lang="da-DK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psykoedukation</a:t>
            </a: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og pårørende er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med til at cementere børnene i rollen som dem, der grundlæggende repræsenterer problemet.</a:t>
            </a:r>
            <a:endParaRPr lang="da-DK" sz="2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Børn og unge </a:t>
            </a:r>
            <a:r>
              <a:rPr lang="da-DK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ikke problemet, de </a:t>
            </a:r>
            <a:r>
              <a:rPr lang="da-DK" sz="2000" b="1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viser</a:t>
            </a:r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problemet.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Vores opgave er </a:t>
            </a:r>
            <a:r>
              <a:rPr lang="da-DK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transkontekstuel</a:t>
            </a:r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a-DK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8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6A6F1A75-D170-4A15-9BA4-9D2E8EF8C94F}"/>
              </a:ext>
            </a:extLst>
          </p:cNvPr>
          <p:cNvSpPr/>
          <p:nvPr/>
        </p:nvSpPr>
        <p:spPr>
          <a:xfrm>
            <a:off x="1979712" y="1731580"/>
            <a:ext cx="5580620" cy="3785652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 bygger på </a:t>
            </a: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et antropologisk perspektiv eller 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det, vi kunne kalde: </a:t>
            </a:r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almenmenneskelige værdier 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Adfærd og symptomer er kommunikation. </a:t>
            </a:r>
          </a:p>
          <a:p>
            <a:pPr algn="ctr"/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 umiddelbart bedst mulige svar.</a:t>
            </a:r>
          </a:p>
          <a:p>
            <a:pPr algn="ctr"/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Alting må forstås i kontekst – </a:t>
            </a:r>
          </a:p>
          <a:p>
            <a:pPr algn="ctr"/>
            <a:r>
              <a:rPr lang="da-DK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og vi er altid kontekstskabende.</a:t>
            </a: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Til forskel fra: Børnene har problemet.</a:t>
            </a:r>
          </a:p>
          <a:p>
            <a:pPr algn="ctr"/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Børns symptomer og særlige vanskeligheder skal tages alvorligt. Derfor fokus på kompleksitet, sammenhænge, den indlejrede kommunikation.</a:t>
            </a:r>
          </a:p>
        </p:txBody>
      </p:sp>
    </p:spTree>
    <p:extLst>
      <p:ext uri="{BB962C8B-B14F-4D97-AF65-F5344CB8AC3E}">
        <p14:creationId xmlns:p14="http://schemas.microsoft.com/office/powerpoint/2010/main" val="357062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04" y="1451198"/>
            <a:ext cx="57150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53571"/>
      </p:ext>
    </p:extLst>
  </p:cSld>
  <p:clrMapOvr>
    <a:masterClrMapping/>
  </p:clrMapOvr>
</p:sld>
</file>

<file path=ppt/theme/theme1.xml><?xml version="1.0" encoding="utf-8"?>
<a:theme xmlns:a="http://schemas.openxmlformats.org/drawingml/2006/main" name="Metalog_PPtemplate_Søren_NY">
  <a:themeElements>
    <a:clrScheme name="Metalog">
      <a:dk1>
        <a:srgbClr val="524E44"/>
      </a:dk1>
      <a:lt1>
        <a:sysClr val="window" lastClr="FFFFFF"/>
      </a:lt1>
      <a:dk2>
        <a:srgbClr val="524E44"/>
      </a:dk2>
      <a:lt2>
        <a:srgbClr val="E7E1D8"/>
      </a:lt2>
      <a:accent1>
        <a:srgbClr val="37BED8"/>
      </a:accent1>
      <a:accent2>
        <a:srgbClr val="C14039"/>
      </a:accent2>
      <a:accent3>
        <a:srgbClr val="C2B39E"/>
      </a:accent3>
      <a:accent4>
        <a:srgbClr val="73D2E4"/>
      </a:accent4>
      <a:accent5>
        <a:srgbClr val="86837C"/>
      </a:accent5>
      <a:accent6>
        <a:srgbClr val="D4CABB"/>
      </a:accent6>
      <a:hlink>
        <a:srgbClr val="0000FF"/>
      </a:hlink>
      <a:folHlink>
        <a:srgbClr val="37BED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Soeren_PP</Template>
  <TotalTime>381</TotalTime>
  <Words>735</Words>
  <Application>Microsoft Macintosh PowerPoint</Application>
  <PresentationFormat>Skærmshow (4:3)</PresentationFormat>
  <Paragraphs>173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Metalog_PPtemplate_Søren_NY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>Oktan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Dorthe Nielsen</dc:creator>
  <cp:keywords/>
  <dc:description/>
  <cp:lastModifiedBy>Martin Skriver</cp:lastModifiedBy>
  <cp:revision>38</cp:revision>
  <cp:lastPrinted>2018-08-27T20:05:19Z</cp:lastPrinted>
  <dcterms:created xsi:type="dcterms:W3CDTF">2016-08-17T17:24:52Z</dcterms:created>
  <dcterms:modified xsi:type="dcterms:W3CDTF">2018-09-02T17:57:08Z</dcterms:modified>
  <cp:category/>
</cp:coreProperties>
</file>